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4246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voomarketplace.com/wp-content/uploads/2013/03/raspberry3.jpg" TargetMode="External"/><Relationship Id="rId7" Type="http://schemas.openxmlformats.org/officeDocument/2006/relationships/hyperlink" Target="http://chudesenka.ru/mp3-3/po_malinu_v_sad_pojdem.mp3" TargetMode="External"/><Relationship Id="rId2" Type="http://schemas.openxmlformats.org/officeDocument/2006/relationships/hyperlink" Target="https://image.freepik.com/free-vector/coloured-summer-background_1048-2276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olsbeer.ru/wp-content/uploads/2017/01/raspberry-1.png" TargetMode="External"/><Relationship Id="rId5" Type="http://schemas.openxmlformats.org/officeDocument/2006/relationships/hyperlink" Target="http://img.pngpicture.com/content/files/clipart/3/fruits-raspberry/18492-1.png" TargetMode="External"/><Relationship Id="rId4" Type="http://schemas.openxmlformats.org/officeDocument/2006/relationships/hyperlink" Target="http://img-fotki.yandex.ru/get/4908/tatyana2q8-medvedeva.148/0_54d1a_bd39cb07_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548680"/>
            <a:ext cx="7200800" cy="1296144"/>
          </a:xfrm>
        </p:spPr>
        <p:txBody>
          <a:bodyPr anchor="ctr"/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По малину в сад пойдём</a:t>
            </a:r>
            <a:endParaRPr lang="ru-RU" sz="4800" b="1" dirty="0">
              <a:solidFill>
                <a:srgbClr val="0070C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869159"/>
            <a:ext cx="7200799" cy="1030085"/>
          </a:xfrm>
        </p:spPr>
        <p:txBody>
          <a:bodyPr anchor="ctr"/>
          <a:lstStyle/>
          <a:p>
            <a:r>
              <a:rPr lang="ru-RU" smtClean="0">
                <a:solidFill>
                  <a:srgbClr val="0070C0"/>
                </a:solidFill>
              </a:rPr>
              <a:t>Зрительная гимнастика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897" y="1816162"/>
            <a:ext cx="3646206" cy="32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fade/>
        <p:sndAc>
          <p:stSnd>
            <p:snd r:embed="rId2" name="малина.wav"/>
          </p:stSnd>
        </p:sndAc>
      </p:transition>
    </mc:Choice>
    <mc:Fallback xmlns="">
      <p:transition advClick="0" advTm="4000">
        <p:fade/>
        <p:sndAc>
          <p:stSnd>
            <p:snd r:embed="rId4" name="малина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0484" y="1"/>
            <a:ext cx="1404000" cy="1944598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305" y="1833490"/>
            <a:ext cx="1371177" cy="1899138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0484" y="3042138"/>
            <a:ext cx="1371177" cy="1899138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306" y="4682199"/>
            <a:ext cx="1371177" cy="1899138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34" y="-2323680"/>
            <a:ext cx="1371177" cy="1899138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770" y="7086600"/>
            <a:ext cx="1371177" cy="1899138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134" y="-2323680"/>
            <a:ext cx="1371177" cy="1899138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922" y="7086600"/>
            <a:ext cx="1371177" cy="1899138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134" y="-2195563"/>
            <a:ext cx="1371177" cy="1899138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9261" y="277033"/>
            <a:ext cx="1707595" cy="16846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7980" y="-1689474"/>
            <a:ext cx="1707595" cy="16846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191" y="6975555"/>
            <a:ext cx="1707595" cy="16846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-1689474"/>
            <a:ext cx="1707595" cy="16846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778" y="6975553"/>
            <a:ext cx="1707595" cy="16846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7980" y="-1689474"/>
            <a:ext cx="1707595" cy="16846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190" y="6975553"/>
            <a:ext cx="1707595" cy="16846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9" y="-1689474"/>
            <a:ext cx="1707595" cy="16846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1779" y="6975553"/>
            <a:ext cx="1707595" cy="16846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10" y="2686232"/>
            <a:ext cx="1765223" cy="1908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020" y="972313"/>
            <a:ext cx="1831837" cy="19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79" y="833960"/>
            <a:ext cx="1831837" cy="19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18513" y="1286193"/>
            <a:ext cx="1831837" cy="1980000"/>
          </a:xfrm>
          <a:prstGeom prst="ellipse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92" y="2650232"/>
            <a:ext cx="1831837" cy="198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78" y="4519247"/>
            <a:ext cx="1831838" cy="19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358" y="3506203"/>
            <a:ext cx="1831837" cy="19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019" y="1062138"/>
            <a:ext cx="1831837" cy="19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15316" y="3541767"/>
            <a:ext cx="1831836" cy="19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513" y="1367532"/>
            <a:ext cx="1831836" cy="19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78" y="877570"/>
            <a:ext cx="1831837" cy="19800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53344" y="4402073"/>
            <a:ext cx="1831836" cy="19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Заголовок 1"/>
          <p:cNvSpPr txBox="1">
            <a:spLocks/>
          </p:cNvSpPr>
          <p:nvPr/>
        </p:nvSpPr>
        <p:spPr>
          <a:xfrm>
            <a:off x="971600" y="2424661"/>
            <a:ext cx="7200800" cy="2008679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rgbClr val="0070C0"/>
                </a:solidFill>
              </a:rPr>
              <a:t>Ребята!</a:t>
            </a:r>
            <a:br>
              <a:rPr lang="ru-RU" sz="6000" b="1" dirty="0" smtClean="0">
                <a:solidFill>
                  <a:srgbClr val="0070C0"/>
                </a:solidFill>
              </a:rPr>
            </a:br>
            <a:r>
              <a:rPr lang="ru-RU" sz="6000" b="1" dirty="0" smtClean="0">
                <a:solidFill>
                  <a:srgbClr val="0070C0"/>
                </a:solidFill>
              </a:rPr>
              <a:t>Берегите зрение!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43" name="Умножение 42">
            <a:hlinkClick r:id="" action="ppaction://hlinkshowjump?jump=endshow"/>
          </p:cNvPr>
          <p:cNvSpPr/>
          <p:nvPr/>
        </p:nvSpPr>
        <p:spPr>
          <a:xfrm>
            <a:off x="8170722" y="340141"/>
            <a:ext cx="720000" cy="72000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17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5000">
        <p:fade/>
      </p:transition>
    </mc:Choice>
    <mc:Fallback xmlns="">
      <p:transition advClick="0" advTm="1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1.15521 -0.00255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6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1.15716 -0.0051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6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1.15521 -0.00255 " pathEditMode="relative" rAng="0" ptsTypes="AA">
                                      <p:cBhvr>
                                        <p:cTn id="1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6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1.15716 -0.00509 " pathEditMode="relative" rAng="0" ptsTypes="AA">
                                      <p:cBhvr>
                                        <p:cTn id="1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6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0742 1.35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8.33333E-7 -1.3719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00742 1.352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-1.3719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00742 1.352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500"/>
                            </p:stCondLst>
                            <p:childTnLst>
                              <p:par>
                                <p:cTn id="36" presetID="7" presetClass="pat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07 -4.44444E-6 L 1.03073 -4.44444E-6 L 1.03073 0.70649 L 0.18607 0.70649 L 0.18607 -4.44444E-6 Z " pathEditMode="relative" rAng="0" ptsTypes="AAAAA">
                                      <p:cBhvr>
                                        <p:cTn id="37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27" y="3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000"/>
                            </p:stCondLst>
                            <p:childTnLst>
                              <p:par>
                                <p:cTn id="43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1.19154 1.22523 " pathEditMode="relative" rAng="0" ptsTypes="AA">
                                      <p:cBhvr>
                                        <p:cTn id="44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70" y="6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500"/>
                            </p:stCondLst>
                            <p:childTnLst>
                              <p:par>
                                <p:cTn id="46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1.18567 -1.26366 " pathEditMode="relative" rAng="0" ptsTypes="AA">
                                      <p:cBhvr>
                                        <p:cTn id="47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55" y="-6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49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.26042 1.29861 " pathEditMode="relative" rAng="0" ptsTypes="AA">
                                      <p:cBhvr>
                                        <p:cTn id="50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1" y="6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500"/>
                            </p:stCondLst>
                            <p:childTnLst>
                              <p:par>
                                <p:cTn id="52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1.26042 -1.26366 " pathEditMode="relative" rAng="0" ptsTypes="AA">
                                      <p:cBhvr>
                                        <p:cTn id="53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3" y="-6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0"/>
                            </p:stCondLst>
                            <p:childTnLst>
                              <p:par>
                                <p:cTn id="5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1.19154 1.22523 " pathEditMode="relative" rAng="0" ptsTypes="AA">
                                      <p:cBhvr>
                                        <p:cTn id="56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70" y="6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500"/>
                            </p:stCondLst>
                            <p:childTnLst>
                              <p:par>
                                <p:cTn id="58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1.18567 -1.26366 " pathEditMode="relative" rAng="0" ptsTypes="AA">
                                      <p:cBhvr>
                                        <p:cTn id="59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55" y="-6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8000"/>
                            </p:stCondLst>
                            <p:childTnLst>
                              <p:par>
                                <p:cTn id="61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.26042 1.29861 " pathEditMode="relative" rAng="0" ptsTypes="AA">
                                      <p:cBhvr>
                                        <p:cTn id="62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1" y="6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500"/>
                            </p:stCondLst>
                            <p:childTnLst>
                              <p:par>
                                <p:cTn id="64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1.26042 -1.26366 " pathEditMode="relative" rAng="0" ptsTypes="AA">
                                      <p:cBhvr>
                                        <p:cTn id="65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03" y="-6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3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3500"/>
                            </p:stCondLst>
                            <p:childTnLst>
                              <p:par>
                                <p:cTn id="71" presetID="26" presetClass="pat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7.40741E-7 C -0.00139 0.16366 0.08194 0.29699 0.1842 0.29699 C 0.30469 0.29699 0.34809 0.14884 0.36667 0.05926 L 0.38507 -0.05995 C 0.40347 -0.14954 0.44983 -0.29699 0.58594 -0.29699 C 0.67257 -0.29699 0.7717 -0.16435 0.7717 -7.40741E-7 C 0.7717 0.16366 0.67257 0.29699 0.58594 0.29699 C 0.44983 0.29699 0.40347 0.14884 0.38507 0.05926 L 0.36667 -0.05995 C 0.34809 -0.14954 0.30469 -0.29699 0.1842 -0.29699 C 0.08194 -0.29699 -0.00139 -0.16435 -0.00139 -7.40741E-7 Z " pathEditMode="relative" rAng="0" ptsTypes="AAAAAAAAAAA">
                                      <p:cBhvr>
                                        <p:cTn id="72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3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4250"/>
                            </p:stCondLst>
                            <p:childTnLst>
                              <p:par>
                                <p:cTn id="82" presetID="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0.21315 -2.59259E-6 0.3862 0.12523 0.3862 0.2794 C 0.3862 0.43334 0.21315 0.55926 2.70833E-6 0.55926 C -0.21328 0.55926 -0.38594 0.43334 -0.38594 0.2794 C -0.38594 0.12523 -0.21328 -2.59259E-6 2.70833E-6 -2.59259E-6 Z " pathEditMode="relative" rAng="0" ptsTypes="AAAAA">
                                      <p:cBhvr>
                                        <p:cTn id="83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925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97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250"/>
                            </p:stCondLst>
                            <p:childTnLst>
                              <p:par>
                                <p:cTn id="93" presetID="38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-0.10278 L -0.00885 0.50255 L 0.03768 -0.10278 L 0.08716 0.50255 L 0.13664 -0.10278 L 0.18316 0.50255 L 0.23264 -0.10278 L 0.27917 0.50255 L 0.32882 -0.10278 L 0.3783 0.50255 L 0.42483 -0.10278 L 0.47414 0.50255 L 0.52066 -0.10278 L 0.57032 0.50255 L 0.6198 -0.10278 L 0.66632 0.50255 L 0.71598 -0.10278 " pathEditMode="relative" rAng="0" ptsTypes="AAAAAAAAAAAAAAAAA">
                                      <p:cBhvr>
                                        <p:cTn id="94" dur="1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15" y="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425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47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250"/>
                            </p:stCondLst>
                            <p:childTnLst>
                              <p:par>
                                <p:cTn id="104" presetID="4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C -0.00625 0.3081 -0.02773 0.5294 -0.04935 0.5294 C -0.07083 0.5294 -0.08919 0.3081 -0.09531 7.40741E-7 C -0.10443 0.3081 -0.12279 0.5294 -0.1444 0.5294 C -0.16588 0.5294 -0.18437 0.3081 -0.19036 7.40741E-7 C -0.19948 0.3081 -0.21784 0.5294 -0.23945 0.5294 C -0.26107 0.5294 -0.28255 0.3081 -0.28854 7.40741E-7 C -0.29453 0.3081 -0.31289 0.5294 -0.33789 0.5294 C -0.35612 0.5294 -0.37799 0.3081 -0.38372 7.40741E-7 C -0.38958 0.3081 -0.4112 0.5294 -0.43281 0.5294 C -0.45443 0.5294 -0.47279 0.3081 -0.47878 7.40741E-7 C -0.48789 0.3081 -0.50625 0.5294 -0.52786 0.5294 C -0.54948 0.5294 -0.56784 0.3081 -0.57695 7.40741E-7 C -0.58294 0.3081 -0.60143 0.5294 -0.62292 0.5294 C -0.64453 0.5294 -0.66614 0.3081 -0.672 7.40741E-7 C -0.67812 0.3081 -0.69648 0.5294 -0.72122 0.5294 C -0.74284 0.5294 -0.7612 0.3081 -0.76706 7.40741E-7 " pathEditMode="relative" rAng="0" ptsTypes="AAAAAAAAAAAAAAAAA">
                                      <p:cBhvr>
                                        <p:cTn id="105" dur="1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9" y="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25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75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15" presetID="46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1.48148E-6 C -0.01302 -0.17431 0.14792 -0.32546 0.36381 -0.33588 C 0.5698 -0.34908 0.7629 -0.23148 0.77592 -0.0625 C 0.7918 0.09444 0.65691 0.23958 0.46355 0.25092 C 0.28672 0.25833 0.11902 0.1618 0.10612 0.01597 C 0.09336 -0.11667 0.20612 -0.24213 0.37019 -0.25255 C 0.52149 -0.26019 0.66316 -0.1794 0.67292 -0.05718 C 0.68243 0.05208 0.59232 0.15949 0.4573 0.16435 C 0.3349 0.17222 0.21875 0.10926 0.20912 0.01018 C 0.20274 -0.07824 0.27045 -0.16412 0.37683 -0.16921 C 0.46993 -0.17431 0.56329 -0.12778 0.5698 -0.05162 C 0.57644 0.01366 0.52813 0.07569 0.45066 0.08079 C 0.38646 0.08657 0.31862 0.05741 0.31563 0.00555 C 0.30899 -0.03588 0.3349 -0.08079 0.38308 -0.08588 C 0.42162 -0.08588 0.46029 -0.07523 0.46693 -0.04699 C 0.46993 -0.02871 0.46355 -0.00996 0.44441 -0.00232 C 0.43464 1.48148E-6 0.428 1.48148E-6 0.41836 -0.00232 " pathEditMode="relative" rAng="0" ptsTypes="AAAAAAAAAAAAAAAAA">
                                      <p:cBhvr>
                                        <p:cTn id="116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2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4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150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6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20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 anchor="ctr"/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источники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764" y="1268760"/>
            <a:ext cx="8465696" cy="49082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1268760"/>
            <a:ext cx="7200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hlinkClick r:id="rId2"/>
              </a:rPr>
              <a:t>Фон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0070C0"/>
                </a:solidFill>
              </a:rPr>
              <a:t> Малина  </a:t>
            </a:r>
            <a:r>
              <a:rPr lang="ru-RU" dirty="0" smtClean="0">
                <a:solidFill>
                  <a:srgbClr val="0070C0"/>
                </a:solidFill>
                <a:hlinkClick r:id="rId3"/>
              </a:rPr>
              <a:t>1</a:t>
            </a:r>
            <a:r>
              <a:rPr lang="ru-RU" dirty="0" smtClean="0">
                <a:solidFill>
                  <a:srgbClr val="0070C0"/>
                </a:solidFill>
              </a:rPr>
              <a:t>   </a:t>
            </a:r>
            <a:r>
              <a:rPr lang="ru-RU" dirty="0" smtClean="0">
                <a:solidFill>
                  <a:srgbClr val="0070C0"/>
                </a:solidFill>
                <a:hlinkClick r:id="rId4"/>
              </a:rPr>
              <a:t>2</a:t>
            </a:r>
            <a:r>
              <a:rPr lang="ru-RU" dirty="0" smtClean="0">
                <a:solidFill>
                  <a:srgbClr val="0070C0"/>
                </a:solidFill>
              </a:rPr>
              <a:t>   </a:t>
            </a:r>
            <a:r>
              <a:rPr lang="ru-RU" dirty="0" smtClean="0">
                <a:solidFill>
                  <a:srgbClr val="0070C0"/>
                </a:solidFill>
                <a:hlinkClick r:id="rId5"/>
              </a:rPr>
              <a:t>3</a:t>
            </a:r>
            <a:r>
              <a:rPr lang="ru-RU" dirty="0" smtClean="0">
                <a:solidFill>
                  <a:srgbClr val="0070C0"/>
                </a:solidFill>
              </a:rPr>
              <a:t>   </a:t>
            </a:r>
            <a:r>
              <a:rPr lang="ru-RU" dirty="0" smtClean="0">
                <a:solidFill>
                  <a:srgbClr val="0070C0"/>
                </a:solidFill>
                <a:hlinkClick r:id="rId6"/>
              </a:rPr>
              <a:t>4</a:t>
            </a:r>
            <a:r>
              <a:rPr lang="ru-RU" dirty="0" smtClean="0">
                <a:solidFill>
                  <a:srgbClr val="0070C0"/>
                </a:solidFill>
              </a:rPr>
              <a:t>   </a:t>
            </a:r>
          </a:p>
          <a:p>
            <a:pPr algn="ctr">
              <a:lnSpc>
                <a:spcPct val="150000"/>
              </a:lnSpc>
            </a:pPr>
            <a:r>
              <a:rPr lang="ru-RU" u="sng" dirty="0">
                <a:hlinkClick r:id="rId7"/>
              </a:rPr>
              <a:t>Песня «По малину в сад пойдём</a:t>
            </a:r>
            <a:r>
              <a:rPr lang="ru-RU" u="sng" dirty="0" smtClean="0">
                <a:hlinkClick r:id="rId7"/>
              </a:rPr>
              <a:t>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5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26</Words>
  <Application>Microsoft Office PowerPoint</Application>
  <PresentationFormat>Экран (4:3)</PresentationFormat>
  <Paragraphs>8</Paragraphs>
  <Slides>3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По малину в сад пойдём</vt:lpstr>
      <vt:lpstr>Презентация PowerPoint</vt:lpstr>
      <vt:lpstr>Информационные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малину в сад пойдём</dc:title>
  <dc:creator>Фокина Лидия Петровна</dc:creator>
  <cp:keywords>Зрительная гимнастика</cp:keywords>
  <cp:lastModifiedBy>Admin</cp:lastModifiedBy>
  <cp:revision>20</cp:revision>
  <dcterms:created xsi:type="dcterms:W3CDTF">2017-02-23T13:11:39Z</dcterms:created>
  <dcterms:modified xsi:type="dcterms:W3CDTF">2023-11-02T06:06:36Z</dcterms:modified>
</cp:coreProperties>
</file>