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4" r:id="rId1"/>
  </p:sldMasterIdLst>
  <p:sldIdLst>
    <p:sldId id="256" r:id="rId2"/>
    <p:sldId id="257" r:id="rId3"/>
    <p:sldId id="258" r:id="rId4"/>
    <p:sldId id="259" r:id="rId5"/>
    <p:sldId id="260" r:id="rId6"/>
    <p:sldId id="261" r:id="rId7"/>
    <p:sldId id="262" r:id="rId8"/>
    <p:sldId id="263" r:id="rId9"/>
    <p:sldId id="264" r:id="rId10"/>
    <p:sldId id="265" r:id="rId11"/>
    <p:sldId id="268" r:id="rId12"/>
    <p:sldId id="269" r:id="rId13"/>
    <p:sldId id="270" r:id="rId14"/>
    <p:sldId id="266" r:id="rId15"/>
    <p:sldId id="26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8603FDC-E32A-4AB5-989C-0864C3EAD2B8}" styleName="Стиль из темы 2 - акцент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2DE63D5-997A-4646-A377-4702673A728D}" styleName="Светлый стиль 2 — акцент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109" d="100"/>
          <a:sy n="109" d="100"/>
        </p:scale>
        <p:origin x="552"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12/20/2021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165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12/20/2021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61799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12/20/2021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5581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12/20/2021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45705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12/20/2021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662717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12/20/2021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88831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12/20/2021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3056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07183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3837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12/20/2021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189072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12/20/2021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8288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12/20/2021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2243438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3529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9326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12/20/2021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5912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12/20/2021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7056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12/20/2021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03625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12/20/2021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5603057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sz="4800" dirty="0" smtClean="0"/>
              <a:t>Свечи и их изготовление</a:t>
            </a:r>
            <a:endParaRPr lang="ru-RU" sz="4800" dirty="0"/>
          </a:p>
        </p:txBody>
      </p:sp>
      <p:sp>
        <p:nvSpPr>
          <p:cNvPr id="3" name="Подзаголовок 2"/>
          <p:cNvSpPr>
            <a:spLocks noGrp="1"/>
          </p:cNvSpPr>
          <p:nvPr>
            <p:ph type="subTitle" idx="1"/>
          </p:nvPr>
        </p:nvSpPr>
        <p:spPr>
          <a:xfrm flipH="1">
            <a:off x="14413225" y="14691515"/>
            <a:ext cx="45719" cy="245588"/>
          </a:xfrm>
        </p:spPr>
        <p:txBody>
          <a:bodyPr>
            <a:normAutofit fontScale="55000" lnSpcReduction="20000"/>
          </a:bodyPr>
          <a:lstStyle/>
          <a:p>
            <a:endParaRPr lang="ru-RU" dirty="0"/>
          </a:p>
        </p:txBody>
      </p:sp>
      <p:pic>
        <p:nvPicPr>
          <p:cNvPr id="1026" name="Picture 2" descr="https://ali-fa.ru/upload/iblock/30c/30cc60c1ccac5086229076f61eb8956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874895" y="3571875"/>
            <a:ext cx="2726055" cy="1703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332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u="sng" dirty="0" smtClean="0">
                <a:effectLst>
                  <a:outerShdw blurRad="38100" dist="38100" dir="2700000" algn="tl">
                    <a:srgbClr val="000000">
                      <a:alpha val="43137"/>
                    </a:srgbClr>
                  </a:outerShdw>
                </a:effectLst>
              </a:rPr>
              <a:t>Электронные свечи</a:t>
            </a:r>
            <a:endParaRPr lang="ru-RU" b="1" u="sng" dirty="0">
              <a:effectLst>
                <a:outerShdw blurRad="38100" dist="38100" dir="2700000" algn="tl">
                  <a:srgbClr val="000000">
                    <a:alpha val="43137"/>
                  </a:srgbClr>
                </a:outerShdw>
              </a:effectLst>
            </a:endParaRPr>
          </a:p>
        </p:txBody>
      </p:sp>
      <p:sp>
        <p:nvSpPr>
          <p:cNvPr id="4" name="Текст 3"/>
          <p:cNvSpPr>
            <a:spLocks noGrp="1"/>
          </p:cNvSpPr>
          <p:nvPr>
            <p:ph type="body" sz="half" idx="2"/>
          </p:nvPr>
        </p:nvSpPr>
        <p:spPr/>
        <p:txBody>
          <a:bodyPr>
            <a:normAutofit fontScale="92500"/>
          </a:bodyPr>
          <a:lstStyle/>
          <a:p>
            <a:r>
              <a:rPr lang="ru-RU" sz="2400" dirty="0" smtClean="0"/>
              <a:t>В настоящее время появились электронные свечи. Принцип их работы таков: в полупрозрачном стакане находится </a:t>
            </a:r>
            <a:r>
              <a:rPr lang="ru-RU" sz="2400" dirty="0"/>
              <a:t>э</a:t>
            </a:r>
            <a:r>
              <a:rPr lang="ru-RU" sz="2400" dirty="0" smtClean="0"/>
              <a:t>лектрическая лампа, которая периодически мерцает, за счет чего создается эффект настоящей свечи</a:t>
            </a:r>
            <a:r>
              <a:rPr lang="ru-RU" dirty="0" smtClean="0"/>
              <a:t>.</a:t>
            </a:r>
            <a:endParaRPr lang="ru-RU" dirty="0"/>
          </a:p>
        </p:txBody>
      </p:sp>
      <p:pic>
        <p:nvPicPr>
          <p:cNvPr id="9220" name="Picture 4" descr="https://ae01.alicdn.com/kf/H65a6457a09484168995ef2e8914e9cd6B/-.jpg_q50.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7919" r="1791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5004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0359" y="-559285"/>
            <a:ext cx="9592732" cy="2954868"/>
          </a:xfrm>
        </p:spPr>
        <p:txBody>
          <a:bodyPr/>
          <a:lstStyle/>
          <a:p>
            <a:r>
              <a:rPr lang="ru-RU" dirty="0" smtClean="0"/>
              <a:t>Изготовление свечей</a:t>
            </a:r>
            <a:endParaRPr lang="ru-RU" dirty="0"/>
          </a:p>
        </p:txBody>
      </p:sp>
      <p:sp>
        <p:nvSpPr>
          <p:cNvPr id="3" name="Текст 2"/>
          <p:cNvSpPr>
            <a:spLocks noGrp="1"/>
          </p:cNvSpPr>
          <p:nvPr>
            <p:ph type="body" idx="1"/>
          </p:nvPr>
        </p:nvSpPr>
        <p:spPr>
          <a:xfrm>
            <a:off x="1303868" y="1567543"/>
            <a:ext cx="9756018" cy="4308323"/>
          </a:xfrm>
        </p:spPr>
        <p:txBody>
          <a:bodyPr>
            <a:normAutofit/>
          </a:bodyPr>
          <a:lstStyle/>
          <a:p>
            <a:r>
              <a:rPr lang="ru-RU" b="1" dirty="0"/>
              <a:t>Примерный состав стандартных коммерческих свечей выглядит так:</a:t>
            </a:r>
            <a:endParaRPr lang="ru-RU" dirty="0"/>
          </a:p>
          <a:p>
            <a:r>
              <a:rPr lang="ru-RU" dirty="0"/>
              <a:t>55-65 % парафина;</a:t>
            </a:r>
          </a:p>
          <a:p>
            <a:r>
              <a:rPr lang="ru-RU" dirty="0"/>
              <a:t>30-40 % стеариновой кислоты;</a:t>
            </a:r>
          </a:p>
          <a:p>
            <a:r>
              <a:rPr lang="ru-RU" dirty="0"/>
              <a:t>5-10 % пчелиного воска</a:t>
            </a:r>
            <a:r>
              <a:rPr lang="ru-RU" dirty="0" smtClean="0"/>
              <a:t>.</a:t>
            </a:r>
          </a:p>
          <a:p>
            <a:endParaRPr lang="ru-RU" dirty="0"/>
          </a:p>
          <a:p>
            <a:r>
              <a:rPr lang="ru-RU" dirty="0"/>
              <a:t>Некоторые свечи содержат </a:t>
            </a:r>
            <a:r>
              <a:rPr lang="ru-RU" dirty="0" err="1"/>
              <a:t>канделиллу</a:t>
            </a:r>
            <a:r>
              <a:rPr lang="ru-RU" dirty="0"/>
              <a:t> или </a:t>
            </a:r>
            <a:r>
              <a:rPr lang="ru-RU" dirty="0" err="1"/>
              <a:t>карнаубский</a:t>
            </a:r>
            <a:r>
              <a:rPr lang="ru-RU" dirty="0"/>
              <a:t> воск (от </a:t>
            </a:r>
            <a:r>
              <a:rPr lang="ru-RU" dirty="0" err="1"/>
              <a:t>карнаубской</a:t>
            </a:r>
            <a:r>
              <a:rPr lang="ru-RU" dirty="0"/>
              <a:t> пальмы), чтобы регулировать температуру размягчения или плавления готового воска. Свечи можно различить по доминирующему материалу из которого они изготавливаются.</a:t>
            </a:r>
          </a:p>
          <a:p>
            <a:endParaRPr lang="ru-RU" dirty="0"/>
          </a:p>
        </p:txBody>
      </p:sp>
    </p:spTree>
    <p:extLst>
      <p:ext uri="{BB962C8B-B14F-4D97-AF65-F5344CB8AC3E}">
        <p14:creationId xmlns:p14="http://schemas.microsoft.com/office/powerpoint/2010/main" val="19405330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16656" y="400594"/>
            <a:ext cx="8158688" cy="217715"/>
          </a:xfrm>
        </p:spPr>
        <p:txBody>
          <a:bodyPr>
            <a:normAutofit fontScale="90000"/>
          </a:bodyPr>
          <a:lstStyle/>
          <a:p>
            <a:r>
              <a:rPr lang="ru-RU" sz="3600" dirty="0" smtClean="0"/>
              <a:t>Этапы изготовления</a:t>
            </a:r>
            <a:endParaRPr lang="ru-RU" sz="3600" dirty="0"/>
          </a:p>
        </p:txBody>
      </p:sp>
      <p:sp>
        <p:nvSpPr>
          <p:cNvPr id="3" name="Текст 2"/>
          <p:cNvSpPr>
            <a:spLocks noGrp="1"/>
          </p:cNvSpPr>
          <p:nvPr>
            <p:ph type="body" idx="1"/>
          </p:nvPr>
        </p:nvSpPr>
        <p:spPr>
          <a:xfrm>
            <a:off x="2016656" y="618309"/>
            <a:ext cx="8158690" cy="954547"/>
          </a:xfrm>
        </p:spPr>
        <p:txBody>
          <a:bodyPr>
            <a:normAutofit fontScale="25000" lnSpcReduction="20000"/>
          </a:bodyPr>
          <a:lstStyle/>
          <a:p>
            <a:r>
              <a:rPr lang="ru-RU" sz="5600" b="1" dirty="0" smtClean="0"/>
              <a:t>1. Делаем фитиль  </a:t>
            </a:r>
          </a:p>
          <a:p>
            <a:r>
              <a:rPr lang="ru-RU" sz="5600" dirty="0" smtClean="0"/>
              <a:t>Для </a:t>
            </a:r>
            <a:r>
              <a:rPr lang="ru-RU" sz="5600" dirty="0"/>
              <a:t>его изготовления не подойдут искусственные материалы. Основой должен выступать хлопок или другой природный материал, иначе ваши свечи будут трещать и коптить. Для лучшего горения фитиль необходимо снабдить армированной </a:t>
            </a:r>
            <a:r>
              <a:rPr lang="ru-RU" sz="5600" dirty="0" smtClean="0"/>
              <a:t>проволокой</a:t>
            </a:r>
            <a:r>
              <a:rPr lang="ru-RU" sz="5600" b="1" dirty="0" smtClean="0"/>
              <a:t>.</a:t>
            </a:r>
            <a:endParaRPr lang="ru-RU" sz="5600" dirty="0" smtClean="0"/>
          </a:p>
          <a:p>
            <a:r>
              <a:rPr lang="ru-RU" sz="5600" b="1" dirty="0" smtClean="0"/>
              <a:t>2.  Выбираем форму</a:t>
            </a:r>
          </a:p>
          <a:p>
            <a:r>
              <a:rPr lang="ru-RU" sz="5600" dirty="0" smtClean="0"/>
              <a:t>В </a:t>
            </a:r>
            <a:r>
              <a:rPr lang="ru-RU" sz="5600" dirty="0"/>
              <a:t>данном вопросе нет ограничений. Все зависит от ваших желаний. Можно на первое время обойтись формочками-упаковками, оставшимися от выпитых йогуртов, а можно использовать баночки из-под ватных палочек в виде сердечка или круглой (овальной) формы.</a:t>
            </a:r>
            <a:r>
              <a:rPr lang="ru-RU" sz="5600" b="1" dirty="0"/>
              <a:t> </a:t>
            </a:r>
            <a:r>
              <a:rPr lang="ru-RU" sz="5600" dirty="0"/>
              <a:t>Используйте все, что попадется под руку.</a:t>
            </a:r>
            <a:r>
              <a:rPr lang="ru-RU" sz="5600" b="1" dirty="0"/>
              <a:t> </a:t>
            </a:r>
            <a:r>
              <a:rPr lang="ru-RU" sz="5600" dirty="0"/>
              <a:t>Ну а те, кто уже начал всерьез заниматься изготовлением свечей, всегда находятся в поиске оригинальных решений.</a:t>
            </a:r>
            <a:endParaRPr lang="ru-RU" sz="5600" dirty="0" smtClean="0"/>
          </a:p>
          <a:p>
            <a:r>
              <a:rPr lang="ru-RU" sz="5600" b="1" dirty="0" smtClean="0"/>
              <a:t>3.Выбираем тару для плавления </a:t>
            </a:r>
          </a:p>
          <a:p>
            <a:r>
              <a:rPr lang="ru-RU" sz="5600" dirty="0" smtClean="0"/>
              <a:t> </a:t>
            </a:r>
            <a:r>
              <a:rPr lang="ru-RU" sz="5600" dirty="0"/>
              <a:t>Она должна хорошо проводить тепло и легко очищаться от остатков плавления. Для начинающих свечников проще всего взять консервную банку. Даже если что-то пойдет не так, вы ее без сожаления выбросите в утиль. Кроме того, данную емкость легко поместить в кастрюлю с кипящей водой</a:t>
            </a:r>
            <a:r>
              <a:rPr lang="ru-RU" sz="5600" dirty="0" smtClean="0"/>
              <a:t>.</a:t>
            </a:r>
          </a:p>
          <a:p>
            <a:r>
              <a:rPr lang="ru-RU" sz="5600" b="1" dirty="0" smtClean="0"/>
              <a:t>4. Добавление ароматических масел( по желанию)</a:t>
            </a:r>
          </a:p>
          <a:p>
            <a:r>
              <a:rPr lang="ru-RU" sz="5600" dirty="0"/>
              <a:t>Чтобы ваши свечи придали окружающей обстановке еще большую романтичность и даже имели лечебный и успокоительный эффект, добавьте в них какое-либо ароматическое масло, которое добывают из растений. Целебными свойствами цветов и трав люди пользуются с давних времен</a:t>
            </a:r>
            <a:r>
              <a:rPr lang="ru-RU" sz="5600" dirty="0" smtClean="0"/>
              <a:t>.</a:t>
            </a:r>
          </a:p>
          <a:p>
            <a:r>
              <a:rPr lang="ru-RU" sz="5600" b="1" dirty="0" smtClean="0"/>
              <a:t>5. Заливка</a:t>
            </a:r>
          </a:p>
          <a:p>
            <a:r>
              <a:rPr lang="ru-RU" sz="5600" dirty="0"/>
              <a:t>Когда вы собираетесь сделать свечу своими руками, то лучше знать об этом процессе все подробности заранее. В домашних условиях воск рекомендуется плавить в банке на паровой бане. Прежде чем воск дойдет до нужной кондиции, подготовьте форму под будущую свечу. Смажьте ее водой или растительным маслом. Затем небольшую часть расплавленного воска выливаем на самое дно формы. Поправляем фитиль и снова заливаем. Лучше это делать поэтапно. Так вы получите ровную и без изъянов свечу.</a:t>
            </a:r>
            <a:r>
              <a:rPr lang="ru-RU" sz="5600" b="1" dirty="0"/>
              <a:t> </a:t>
            </a:r>
            <a:r>
              <a:rPr lang="ru-RU" sz="5600" dirty="0"/>
              <a:t>Когда свеча будет залита полностью, то остужаем ее при комнатной температуре.</a:t>
            </a:r>
            <a:endParaRPr lang="ru-RU" sz="5600" dirty="0" smtClean="0"/>
          </a:p>
          <a:p>
            <a:endParaRPr lang="ru-RU" sz="5600" dirty="0" smtClean="0"/>
          </a:p>
          <a:p>
            <a:endParaRPr lang="ru-RU" dirty="0"/>
          </a:p>
        </p:txBody>
      </p:sp>
    </p:spTree>
    <p:extLst>
      <p:ext uri="{BB962C8B-B14F-4D97-AF65-F5344CB8AC3E}">
        <p14:creationId xmlns:p14="http://schemas.microsoft.com/office/powerpoint/2010/main" val="814919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84440" y="698870"/>
            <a:ext cx="8158688" cy="842548"/>
          </a:xfrm>
        </p:spPr>
        <p:txBody>
          <a:bodyPr>
            <a:normAutofit/>
          </a:bodyPr>
          <a:lstStyle/>
          <a:p>
            <a:r>
              <a:rPr lang="ru-RU" sz="1600" b="1" dirty="0" smtClean="0"/>
              <a:t>5. Украшение </a:t>
            </a:r>
            <a:r>
              <a:rPr lang="ru-RU" sz="1600" b="1" dirty="0"/>
              <a:t>готовых изделий</a:t>
            </a:r>
            <a:br>
              <a:rPr lang="ru-RU" sz="1600" b="1" dirty="0"/>
            </a:br>
            <a:endParaRPr lang="ru-RU" sz="1600" dirty="0"/>
          </a:p>
        </p:txBody>
      </p:sp>
      <p:sp>
        <p:nvSpPr>
          <p:cNvPr id="3" name="Текст 2"/>
          <p:cNvSpPr>
            <a:spLocks noGrp="1"/>
          </p:cNvSpPr>
          <p:nvPr>
            <p:ph type="body" idx="1"/>
          </p:nvPr>
        </p:nvSpPr>
        <p:spPr>
          <a:xfrm>
            <a:off x="2102153" y="1355400"/>
            <a:ext cx="8158690" cy="954547"/>
          </a:xfrm>
        </p:spPr>
        <p:txBody>
          <a:bodyPr>
            <a:noAutofit/>
          </a:bodyPr>
          <a:lstStyle/>
          <a:p>
            <a:r>
              <a:rPr lang="ru-RU" sz="1400" dirty="0"/>
              <a:t>Декоративные свечи – это прекрасный подарок для родных и близких. Они подчеркнут вашу любовь и преданность. Тем более что вы вложите в них свое душевное тепло. Если вы собираетесь преподнести самодельные свечи в качестве дополнительного подарка на свадьбу подруге или на день рождения маме, то вам необходимо украсить свой необычный презент. И здесь выбор зависит от индивидуальных предпочтений. Декор придаст подарку индивидуальность и изысканность. Например, свечи, украшенные разноцветными лентами, выглядят строго и торжественно.</a:t>
            </a:r>
            <a:endParaRPr lang="ru-RU" sz="1400" dirty="0"/>
          </a:p>
        </p:txBody>
      </p:sp>
      <p:pic>
        <p:nvPicPr>
          <p:cNvPr id="1026" name="Picture 2" descr="https://stroy-podskazka.ru/images/article/thumb/718-0/2019/08/kak-sdelat-svechi-svoimi-rukami-v-domashnih-usloviyah-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6385" y="2783598"/>
            <a:ext cx="4967795" cy="3314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6093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u="sng" dirty="0" smtClean="0">
                <a:effectLst>
                  <a:outerShdw blurRad="38100" dist="38100" dir="2700000" algn="tl">
                    <a:srgbClr val="000000">
                      <a:alpha val="43137"/>
                    </a:srgbClr>
                  </a:outerShdw>
                </a:effectLst>
              </a:rPr>
              <a:t>Свеча как источник тепла и света</a:t>
            </a:r>
            <a:endParaRPr lang="ru-RU" b="1" u="sng" dirty="0">
              <a:effectLst>
                <a:outerShdw blurRad="38100" dist="38100" dir="2700000" algn="tl">
                  <a:srgbClr val="000000">
                    <a:alpha val="43137"/>
                  </a:srgbClr>
                </a:outerShdw>
              </a:effectLst>
            </a:endParaRPr>
          </a:p>
        </p:txBody>
      </p:sp>
      <p:sp>
        <p:nvSpPr>
          <p:cNvPr id="4" name="Текст 3"/>
          <p:cNvSpPr>
            <a:spLocks noGrp="1"/>
          </p:cNvSpPr>
          <p:nvPr>
            <p:ph type="body" sz="half" idx="2"/>
          </p:nvPr>
        </p:nvSpPr>
        <p:spPr/>
        <p:txBody>
          <a:bodyPr>
            <a:normAutofit/>
          </a:bodyPr>
          <a:lstStyle/>
          <a:p>
            <a:r>
              <a:rPr lang="ru-RU" sz="1800" dirty="0" smtClean="0"/>
              <a:t>Яркое пламя обычной парафиновой свечи-признак протекания реакции горения.</a:t>
            </a:r>
          </a:p>
          <a:p>
            <a:r>
              <a:rPr lang="ru-RU" sz="1800" dirty="0" smtClean="0"/>
              <a:t>Горение-это процесс окисления веществ, который сопровождается выделением большого количества теплоты и света.</a:t>
            </a:r>
            <a:endParaRPr lang="ru-RU" sz="1800" dirty="0"/>
          </a:p>
        </p:txBody>
      </p:sp>
      <p:pic>
        <p:nvPicPr>
          <p:cNvPr id="10242" name="Picture 2" descr="https://images.satu.kz/118431097_w640_h640_svechi.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35248" y="982663"/>
            <a:ext cx="5436305" cy="4892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816320"/>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810682"/>
            <a:ext cx="9601196" cy="1303867"/>
          </a:xfrm>
        </p:spPr>
        <p:txBody>
          <a:bodyPr>
            <a:normAutofit fontScale="90000"/>
          </a:bodyPr>
          <a:lstStyle/>
          <a:p>
            <a:r>
              <a:rPr lang="ru-RU" dirty="0" smtClean="0"/>
              <a:t>Вывод: </a:t>
            </a:r>
            <a:br>
              <a:rPr lang="ru-RU" dirty="0" smtClean="0"/>
            </a:br>
            <a:r>
              <a:rPr lang="ru-RU" sz="2700" dirty="0" smtClean="0"/>
              <a:t>Свеча-приспособление для освещения, имеющее чаще всего вид цилиндра из твердого горючего материала, который в растопленном виде подводится к пламени с помощью фитиля</a:t>
            </a:r>
            <a:r>
              <a:rPr lang="ru-RU" dirty="0" smtClean="0"/>
              <a:t>.</a:t>
            </a:r>
            <a:endParaRPr lang="ru-RU" dirty="0"/>
          </a:p>
        </p:txBody>
      </p:sp>
      <p:pic>
        <p:nvPicPr>
          <p:cNvPr id="11266" name="Picture 2" descr="https://static-cdn4.vigbo.tech/u19344/24275/blog/3431915/1803926/55277525/1000-maryglow_studio-fd3c0b957729479cfd55b4820894418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71662" y="2698114"/>
            <a:ext cx="8448675" cy="3321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761211"/>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800" dirty="0" smtClean="0"/>
              <a:t>-</a:t>
            </a:r>
            <a:r>
              <a:rPr lang="ru-RU" sz="2800" dirty="0" err="1" smtClean="0"/>
              <a:t>Материалы,из</a:t>
            </a:r>
            <a:r>
              <a:rPr lang="ru-RU" sz="2800" dirty="0" smtClean="0"/>
              <a:t> которых изготавливают свечи</a:t>
            </a:r>
            <a:br>
              <a:rPr lang="ru-RU" sz="2800" dirty="0" smtClean="0"/>
            </a:br>
            <a:r>
              <a:rPr lang="ru-RU" sz="2800" dirty="0" smtClean="0"/>
              <a:t>-Свеча как источник тепла и света</a:t>
            </a:r>
            <a:br>
              <a:rPr lang="ru-RU" sz="2800" dirty="0" smtClean="0"/>
            </a:br>
            <a:r>
              <a:rPr lang="ru-RU" sz="2800" dirty="0" smtClean="0"/>
              <a:t>-Виды свечей</a:t>
            </a:r>
            <a:br>
              <a:rPr lang="ru-RU" sz="2800" dirty="0" smtClean="0"/>
            </a:br>
            <a:endParaRPr lang="ru-RU" sz="2800" dirty="0"/>
          </a:p>
        </p:txBody>
      </p:sp>
      <p:sp>
        <p:nvSpPr>
          <p:cNvPr id="3" name="Объект 2"/>
          <p:cNvSpPr>
            <a:spLocks noGrp="1"/>
          </p:cNvSpPr>
          <p:nvPr>
            <p:ph idx="1"/>
          </p:nvPr>
        </p:nvSpPr>
        <p:spPr/>
        <p:txBody>
          <a:bodyPr/>
          <a:lstStyle/>
          <a:p>
            <a:endParaRPr lang="ru-RU"/>
          </a:p>
        </p:txBody>
      </p:sp>
      <p:pic>
        <p:nvPicPr>
          <p:cNvPr id="2050" name="Picture 2" descr="https://ethnomir.ru/upload/medialibrary/3fa/candle.jpg"/>
          <p:cNvPicPr>
            <a:picLocks noChangeAspect="1" noChangeArrowheads="1"/>
          </p:cNvPicPr>
          <p:nvPr/>
        </p:nvPicPr>
        <p:blipFill rotWithShape="1">
          <a:blip r:embed="rId2">
            <a:extLst>
              <a:ext uri="{28A0092B-C50C-407E-A947-70E740481C1C}">
                <a14:useLocalDpi xmlns:a14="http://schemas.microsoft.com/office/drawing/2010/main" val="0"/>
              </a:ext>
            </a:extLst>
          </a:blip>
          <a:srcRect t="1" b="-5869"/>
          <a:stretch/>
        </p:blipFill>
        <p:spPr bwMode="auto">
          <a:xfrm>
            <a:off x="2512191" y="2556932"/>
            <a:ext cx="7167616" cy="3837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3907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38302" y="1020232"/>
            <a:ext cx="9601196" cy="1303867"/>
          </a:xfrm>
        </p:spPr>
        <p:txBody>
          <a:bodyPr/>
          <a:lstStyle/>
          <a:p>
            <a:endParaRPr lang="ru-RU" dirty="0"/>
          </a:p>
        </p:txBody>
      </p:sp>
      <p:graphicFrame>
        <p:nvGraphicFramePr>
          <p:cNvPr id="6" name="Объект 5"/>
          <p:cNvGraphicFramePr>
            <a:graphicFrameLocks noGrp="1"/>
          </p:cNvGraphicFramePr>
          <p:nvPr>
            <p:ph idx="1"/>
            <p:extLst>
              <p:ext uri="{D42A27DB-BD31-4B8C-83A1-F6EECF244321}">
                <p14:modId xmlns:p14="http://schemas.microsoft.com/office/powerpoint/2010/main" val="2449332341"/>
              </p:ext>
            </p:extLst>
          </p:nvPr>
        </p:nvGraphicFramePr>
        <p:xfrm>
          <a:off x="1295402" y="1409698"/>
          <a:ext cx="9601198" cy="4572000"/>
        </p:xfrm>
        <a:graphic>
          <a:graphicData uri="http://schemas.openxmlformats.org/drawingml/2006/table">
            <a:tbl>
              <a:tblPr firstRow="1" bandRow="1">
                <a:tableStyleId>{F2DE63D5-997A-4646-A377-4702673A728D}</a:tableStyleId>
              </a:tblPr>
              <a:tblGrid>
                <a:gridCol w="4800599"/>
                <a:gridCol w="4800599"/>
              </a:tblGrid>
              <a:tr h="590846">
                <a:tc>
                  <a:txBody>
                    <a:bodyPr/>
                    <a:lstStyle/>
                    <a:p>
                      <a:r>
                        <a:rPr lang="ru-RU" sz="3200" dirty="0" smtClean="0"/>
                        <a:t>Виды свечей</a:t>
                      </a:r>
                      <a:endParaRPr lang="ru-RU" sz="3200" dirty="0"/>
                    </a:p>
                  </a:txBody>
                  <a:tcPr/>
                </a:tc>
                <a:tc>
                  <a:txBody>
                    <a:bodyPr/>
                    <a:lstStyle/>
                    <a:p>
                      <a:r>
                        <a:rPr lang="ru-RU" sz="3200" dirty="0" smtClean="0"/>
                        <a:t>Материалы, из</a:t>
                      </a:r>
                      <a:r>
                        <a:rPr lang="ru-RU" sz="3200" baseline="0" dirty="0" smtClean="0"/>
                        <a:t> которых их изготавливают</a:t>
                      </a:r>
                      <a:endParaRPr lang="ru-RU" sz="3200" dirty="0"/>
                    </a:p>
                  </a:txBody>
                  <a:tcPr/>
                </a:tc>
              </a:tr>
              <a:tr h="2647655">
                <a:tc>
                  <a:txBody>
                    <a:bodyPr/>
                    <a:lstStyle/>
                    <a:p>
                      <a:r>
                        <a:rPr lang="ru-RU" sz="3200" dirty="0" smtClean="0"/>
                        <a:t>-сальные</a:t>
                      </a:r>
                      <a:r>
                        <a:rPr lang="ru-RU" sz="3200" baseline="0" dirty="0" smtClean="0"/>
                        <a:t> свечи</a:t>
                      </a:r>
                    </a:p>
                    <a:p>
                      <a:r>
                        <a:rPr lang="ru-RU" sz="3200" baseline="0" dirty="0" smtClean="0"/>
                        <a:t>-восковые свечи</a:t>
                      </a:r>
                    </a:p>
                    <a:p>
                      <a:r>
                        <a:rPr lang="ru-RU" sz="3200" baseline="0" dirty="0" smtClean="0"/>
                        <a:t>-стеариновые свечи</a:t>
                      </a:r>
                    </a:p>
                    <a:p>
                      <a:r>
                        <a:rPr lang="ru-RU" sz="3200" baseline="0" dirty="0" smtClean="0"/>
                        <a:t>-парафиновые свечи</a:t>
                      </a:r>
                    </a:p>
                    <a:p>
                      <a:r>
                        <a:rPr lang="ru-RU" sz="3200" baseline="0" dirty="0" smtClean="0"/>
                        <a:t>-глицериновые свечи</a:t>
                      </a:r>
                    </a:p>
                    <a:p>
                      <a:r>
                        <a:rPr lang="ru-RU" sz="3200" baseline="0" dirty="0" smtClean="0"/>
                        <a:t>-</a:t>
                      </a:r>
                      <a:r>
                        <a:rPr lang="ru-RU" sz="3200" baseline="0" dirty="0" err="1" smtClean="0"/>
                        <a:t>гелевые</a:t>
                      </a:r>
                      <a:r>
                        <a:rPr lang="ru-RU" sz="3200" baseline="0" dirty="0" smtClean="0"/>
                        <a:t> свечи</a:t>
                      </a:r>
                    </a:p>
                    <a:p>
                      <a:r>
                        <a:rPr lang="ru-RU" sz="3200" baseline="0" dirty="0" smtClean="0"/>
                        <a:t>-электронные свечи</a:t>
                      </a:r>
                      <a:endParaRPr lang="ru-RU" sz="3200" dirty="0"/>
                    </a:p>
                  </a:txBody>
                  <a:tcPr/>
                </a:tc>
                <a:tc>
                  <a:txBody>
                    <a:bodyPr/>
                    <a:lstStyle/>
                    <a:p>
                      <a:r>
                        <a:rPr lang="ru-RU" sz="3200" dirty="0" smtClean="0"/>
                        <a:t>-животный жир</a:t>
                      </a:r>
                    </a:p>
                    <a:p>
                      <a:r>
                        <a:rPr lang="ru-RU" sz="3200" dirty="0" smtClean="0"/>
                        <a:t>-воск</a:t>
                      </a:r>
                    </a:p>
                    <a:p>
                      <a:r>
                        <a:rPr lang="ru-RU" sz="3200" dirty="0" smtClean="0"/>
                        <a:t>-стеарин</a:t>
                      </a:r>
                    </a:p>
                    <a:p>
                      <a:r>
                        <a:rPr lang="ru-RU" sz="3200" dirty="0" smtClean="0"/>
                        <a:t>-парафин</a:t>
                      </a:r>
                    </a:p>
                    <a:p>
                      <a:r>
                        <a:rPr lang="ru-RU" sz="3200" dirty="0" smtClean="0"/>
                        <a:t>-глицерин</a:t>
                      </a:r>
                    </a:p>
                    <a:p>
                      <a:r>
                        <a:rPr lang="ru-RU" sz="3200" dirty="0" smtClean="0"/>
                        <a:t>-гель</a:t>
                      </a:r>
                    </a:p>
                  </a:txBody>
                  <a:tcPr/>
                </a:tc>
              </a:tr>
            </a:tbl>
          </a:graphicData>
        </a:graphic>
      </p:graphicFrame>
    </p:spTree>
    <p:extLst>
      <p:ext uri="{BB962C8B-B14F-4D97-AF65-F5344CB8AC3E}">
        <p14:creationId xmlns:p14="http://schemas.microsoft.com/office/powerpoint/2010/main" val="12438132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u="sng" dirty="0" smtClean="0">
                <a:effectLst>
                  <a:outerShdw blurRad="38100" dist="38100" dir="2700000" algn="tl">
                    <a:srgbClr val="000000">
                      <a:alpha val="43137"/>
                    </a:srgbClr>
                  </a:outerShdw>
                </a:effectLst>
              </a:rPr>
              <a:t>Сальные свечи</a:t>
            </a:r>
            <a:endParaRPr lang="ru-RU" b="1" u="sng" dirty="0">
              <a:effectLst>
                <a:outerShdw blurRad="38100" dist="38100" dir="2700000" algn="tl">
                  <a:srgbClr val="000000">
                    <a:alpha val="43137"/>
                  </a:srgbClr>
                </a:outerShdw>
              </a:effectLst>
            </a:endParaRPr>
          </a:p>
        </p:txBody>
      </p:sp>
      <p:sp>
        <p:nvSpPr>
          <p:cNvPr id="4" name="Текст 3"/>
          <p:cNvSpPr>
            <a:spLocks noGrp="1"/>
          </p:cNvSpPr>
          <p:nvPr>
            <p:ph type="body" sz="half" idx="2"/>
          </p:nvPr>
        </p:nvSpPr>
        <p:spPr>
          <a:xfrm>
            <a:off x="892766" y="3429000"/>
            <a:ext cx="7047082" cy="3297768"/>
          </a:xfrm>
        </p:spPr>
        <p:txBody>
          <a:bodyPr>
            <a:normAutofit fontScale="40000" lnSpcReduction="20000"/>
          </a:bodyPr>
          <a:lstStyle/>
          <a:p>
            <a:pPr fontAlgn="base"/>
            <a:r>
              <a:rPr lang="ru-RU" sz="4500" dirty="0"/>
              <a:t>Первые свечи появились в древнем Египте: их делали из сердцевины камыша. Считается, что римляне были первыми в использовании сальных свечей без использования волокон фитиля. Лучшее масло для изготовления свечей делали с твердого жира говядины или овец, но все равно жир животного происхождения размягчался в жаркую погоду из-за низкой температуры плавления при 100 ° С. Эти свечи были жирные, липкие на ощупь, сильно дымили, пламя коптило, когда пламя гасили, оставался неприятный запах.</a:t>
            </a:r>
          </a:p>
          <a:p>
            <a:pPr fontAlgn="base"/>
            <a:r>
              <a:rPr lang="ru-RU" sz="4500" dirty="0"/>
              <a:t>Сальные свечи делались литьем или окунанием, независимо от того, коммерческого ли они были производства или домашнего. Фабричные свечи не отличались ни чем, кроме масштаба производства. Но сейчас этот вид свечей остался лишь в истории.</a:t>
            </a:r>
          </a:p>
          <a:p>
            <a:endParaRPr lang="ru-RU" dirty="0"/>
          </a:p>
        </p:txBody>
      </p:sp>
      <p:pic>
        <p:nvPicPr>
          <p:cNvPr id="3074" name="Picture 2" descr="https://i.pinimg.com/originals/26/50/14/265014ec871401bc04592a4831dcfce6.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31954" r="31954"/>
          <a:stretch>
            <a:fillRect/>
          </a:stretch>
        </p:blipFill>
        <p:spPr bwMode="auto">
          <a:xfrm>
            <a:off x="8199606" y="985837"/>
            <a:ext cx="3134636" cy="4886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2731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u="sng" dirty="0" smtClean="0">
                <a:effectLst>
                  <a:outerShdw blurRad="38100" dist="38100" dir="2700000" algn="tl">
                    <a:srgbClr val="000000">
                      <a:alpha val="43137"/>
                    </a:srgbClr>
                  </a:outerShdw>
                </a:effectLst>
              </a:rPr>
              <a:t>Восковые свечи</a:t>
            </a:r>
            <a:endParaRPr lang="ru-RU" b="1" u="sng" dirty="0">
              <a:effectLst>
                <a:outerShdw blurRad="38100" dist="38100" dir="2700000" algn="tl">
                  <a:srgbClr val="000000">
                    <a:alpha val="43137"/>
                  </a:srgbClr>
                </a:outerShdw>
              </a:effectLst>
            </a:endParaRPr>
          </a:p>
        </p:txBody>
      </p:sp>
      <p:sp>
        <p:nvSpPr>
          <p:cNvPr id="4" name="Текст 3"/>
          <p:cNvSpPr>
            <a:spLocks noGrp="1"/>
          </p:cNvSpPr>
          <p:nvPr>
            <p:ph type="body" sz="half" idx="2"/>
          </p:nvPr>
        </p:nvSpPr>
        <p:spPr>
          <a:xfrm>
            <a:off x="1092081" y="3445932"/>
            <a:ext cx="6648451" cy="2561168"/>
          </a:xfrm>
        </p:spPr>
        <p:txBody>
          <a:bodyPr>
            <a:normAutofit/>
          </a:bodyPr>
          <a:lstStyle/>
          <a:p>
            <a:r>
              <a:rPr lang="ru-RU" sz="2000" dirty="0" smtClean="0"/>
              <a:t>Свечи из воска дольше горят, чем парафиновые, и предпочтительнее, так как являются натуральными. Воск обладает высокой пластичностью, что позволяет предавать свечам необходимую форму, легко окрашивается и имеет приятный запах. Развитие свечного ремесла исторически обусловлено комплексом этих свойств воска. Однако, восковые свечи имеют высокую стоимость</a:t>
            </a:r>
            <a:r>
              <a:rPr lang="ru-RU" dirty="0" smtClean="0"/>
              <a:t>.</a:t>
            </a:r>
            <a:endParaRPr lang="ru-RU" dirty="0"/>
          </a:p>
        </p:txBody>
      </p:sp>
      <p:pic>
        <p:nvPicPr>
          <p:cNvPr id="6" name="Picture 2" descr="https://cs5.livemaster.ru/storage/41/dd/d1cae8daa177f8f8d8a4689b89w5--fen-shuj-i-ezoterika-svecha-chistka-ognennaya-zmejka.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7240" r="724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1509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u="sng" dirty="0" smtClean="0">
                <a:effectLst>
                  <a:outerShdw blurRad="38100" dist="38100" dir="2700000" algn="tl">
                    <a:srgbClr val="000000">
                      <a:alpha val="43137"/>
                    </a:srgbClr>
                  </a:outerShdw>
                </a:effectLst>
              </a:rPr>
              <a:t>Стеариновые свечи</a:t>
            </a:r>
            <a:endParaRPr lang="ru-RU" b="1" u="sng" dirty="0">
              <a:effectLst>
                <a:outerShdw blurRad="38100" dist="38100" dir="2700000" algn="tl">
                  <a:srgbClr val="000000">
                    <a:alpha val="43137"/>
                  </a:srgbClr>
                </a:outerShdw>
              </a:effectLst>
            </a:endParaRPr>
          </a:p>
        </p:txBody>
      </p:sp>
      <p:sp>
        <p:nvSpPr>
          <p:cNvPr id="4" name="Текст 3"/>
          <p:cNvSpPr>
            <a:spLocks noGrp="1"/>
          </p:cNvSpPr>
          <p:nvPr>
            <p:ph type="body" sz="half" idx="2"/>
          </p:nvPr>
        </p:nvSpPr>
        <p:spPr>
          <a:xfrm>
            <a:off x="1117364" y="3429000"/>
            <a:ext cx="6419851" cy="2055282"/>
          </a:xfrm>
        </p:spPr>
        <p:txBody>
          <a:bodyPr>
            <a:normAutofit fontScale="92500" lnSpcReduction="10000"/>
          </a:bodyPr>
          <a:lstStyle/>
          <a:p>
            <a:r>
              <a:rPr lang="ru-RU" sz="2400" dirty="0" smtClean="0"/>
              <a:t>Стеариновые свечи удачно сочетают сравнительную дешевизну и доступность сала с физико-химическими и потребительскими свойствами воска. Стеариновые свечи не оплывают при горении. Стеариновые свечи легче извлекаются из формы при отливке</a:t>
            </a:r>
            <a:r>
              <a:rPr lang="ru-RU" dirty="0" smtClean="0"/>
              <a:t>.</a:t>
            </a:r>
            <a:endParaRPr lang="ru-RU" dirty="0"/>
          </a:p>
        </p:txBody>
      </p:sp>
      <p:pic>
        <p:nvPicPr>
          <p:cNvPr id="5122" name="Picture 2" descr="https://mywishboard.com/thumbs/wish/h/v/a/1020x0_zggghyvbhouhonmq_jpg_9733.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2761" r="1276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145264"/>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u="sng" dirty="0" smtClean="0">
                <a:effectLst>
                  <a:outerShdw blurRad="38100" dist="38100" dir="2700000" algn="tl">
                    <a:srgbClr val="000000">
                      <a:alpha val="43137"/>
                    </a:srgbClr>
                  </a:outerShdw>
                </a:effectLst>
              </a:rPr>
              <a:t>Парафиновые свечи</a:t>
            </a:r>
            <a:endParaRPr lang="ru-RU" b="1" u="sng" dirty="0">
              <a:effectLst>
                <a:outerShdw blurRad="38100" dist="38100" dir="2700000" algn="tl">
                  <a:srgbClr val="000000">
                    <a:alpha val="43137"/>
                  </a:srgbClr>
                </a:outerShdw>
              </a:effectLst>
            </a:endParaRPr>
          </a:p>
        </p:txBody>
      </p:sp>
      <p:sp>
        <p:nvSpPr>
          <p:cNvPr id="4" name="Текст 3"/>
          <p:cNvSpPr>
            <a:spLocks noGrp="1"/>
          </p:cNvSpPr>
          <p:nvPr>
            <p:ph type="body" sz="half" idx="2"/>
          </p:nvPr>
        </p:nvSpPr>
        <p:spPr>
          <a:xfrm>
            <a:off x="1295399" y="3255431"/>
            <a:ext cx="6467476" cy="2088093"/>
          </a:xfrm>
        </p:spPr>
        <p:txBody>
          <a:bodyPr>
            <a:normAutofit/>
          </a:bodyPr>
          <a:lstStyle/>
          <a:p>
            <a:r>
              <a:rPr lang="ru-RU" sz="2400" dirty="0" smtClean="0"/>
              <a:t>Парафиновые свечи в 19-ом веке существенно потеснили стеариновые, так как парафин намного доступнее и дешевле. Однако, парафиновые свечи при горении дают несравненно большее количество копоти.</a:t>
            </a:r>
            <a:endParaRPr lang="ru-RU" sz="2400" dirty="0"/>
          </a:p>
        </p:txBody>
      </p:sp>
      <p:pic>
        <p:nvPicPr>
          <p:cNvPr id="6148" name="Picture 4" descr="https://cdn3.static1-sima-land.com/items/3346498/0/280.jpg?v=1536389453"/>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7919" r="1791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7167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u="sng" dirty="0" smtClean="0">
                <a:effectLst>
                  <a:outerShdw blurRad="38100" dist="38100" dir="2700000" algn="tl">
                    <a:srgbClr val="000000">
                      <a:alpha val="43137"/>
                    </a:srgbClr>
                  </a:outerShdw>
                </a:effectLst>
              </a:rPr>
              <a:t>Глицериновые свечи</a:t>
            </a:r>
            <a:endParaRPr lang="ru-RU" b="1" u="sng" dirty="0">
              <a:effectLst>
                <a:outerShdw blurRad="38100" dist="38100" dir="2700000" algn="tl">
                  <a:srgbClr val="000000">
                    <a:alpha val="43137"/>
                  </a:srgbClr>
                </a:outerShdw>
              </a:effectLst>
            </a:endParaRPr>
          </a:p>
        </p:txBody>
      </p:sp>
      <p:sp>
        <p:nvSpPr>
          <p:cNvPr id="4" name="Текст 3"/>
          <p:cNvSpPr>
            <a:spLocks noGrp="1"/>
          </p:cNvSpPr>
          <p:nvPr>
            <p:ph type="body" sz="half" idx="2"/>
          </p:nvPr>
        </p:nvSpPr>
        <p:spPr>
          <a:xfrm>
            <a:off x="1190624" y="3429000"/>
            <a:ext cx="6241816" cy="1828800"/>
          </a:xfrm>
        </p:spPr>
        <p:txBody>
          <a:bodyPr/>
          <a:lstStyle/>
          <a:p>
            <a:r>
              <a:rPr lang="ru-RU" dirty="0" smtClean="0"/>
              <a:t>Глицериновые свечи совершенно прозрачны, разными красителями им можно придать любой цвет. Внутри глицериновой свечи можно помещать разнообразные композиции из цветного парафина, что придает свече необыкновенные декоративные свойства. Глицериновые свечи горят спокойно, не распространяя никакого запаха.</a:t>
            </a:r>
            <a:endParaRPr lang="ru-RU" dirty="0"/>
          </a:p>
        </p:txBody>
      </p:sp>
      <p:pic>
        <p:nvPicPr>
          <p:cNvPr id="7172" name="Picture 4" descr="https://madeheart.com/media/productphoto/669/49939221/1_06_250.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8548" r="2854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97609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u="sng" dirty="0" err="1" smtClean="0">
                <a:effectLst>
                  <a:outerShdw blurRad="38100" dist="38100" dir="2700000" algn="tl">
                    <a:srgbClr val="000000">
                      <a:alpha val="43137"/>
                    </a:srgbClr>
                  </a:outerShdw>
                </a:effectLst>
              </a:rPr>
              <a:t>Гелевые</a:t>
            </a:r>
            <a:r>
              <a:rPr lang="ru-RU" b="1" u="sng" dirty="0" smtClean="0">
                <a:effectLst>
                  <a:outerShdw blurRad="38100" dist="38100" dir="2700000" algn="tl">
                    <a:srgbClr val="000000">
                      <a:alpha val="43137"/>
                    </a:srgbClr>
                  </a:outerShdw>
                </a:effectLst>
              </a:rPr>
              <a:t> свечи</a:t>
            </a:r>
            <a:endParaRPr lang="ru-RU" b="1" u="sng" dirty="0">
              <a:effectLst>
                <a:outerShdw blurRad="38100" dist="38100" dir="2700000" algn="tl">
                  <a:srgbClr val="000000">
                    <a:alpha val="43137"/>
                  </a:srgbClr>
                </a:outerShdw>
              </a:effectLst>
            </a:endParaRPr>
          </a:p>
        </p:txBody>
      </p:sp>
      <p:sp>
        <p:nvSpPr>
          <p:cNvPr id="4" name="Текст 3"/>
          <p:cNvSpPr>
            <a:spLocks noGrp="1"/>
          </p:cNvSpPr>
          <p:nvPr>
            <p:ph type="body" sz="half" idx="2"/>
          </p:nvPr>
        </p:nvSpPr>
        <p:spPr/>
        <p:txBody>
          <a:bodyPr>
            <a:noAutofit/>
          </a:bodyPr>
          <a:lstStyle/>
          <a:p>
            <a:r>
              <a:rPr lang="ru-RU" sz="2400" dirty="0" err="1" smtClean="0"/>
              <a:t>Гелевые</a:t>
            </a:r>
            <a:r>
              <a:rPr lang="ru-RU" sz="2400" dirty="0" smtClean="0"/>
              <a:t> свечи, залитые в бокалы, фужеры-это оригинальный подарок. Сначала красивая </a:t>
            </a:r>
            <a:r>
              <a:rPr lang="ru-RU" sz="2400" dirty="0" err="1" smtClean="0"/>
              <a:t>гелевая</a:t>
            </a:r>
            <a:r>
              <a:rPr lang="ru-RU" sz="2400" dirty="0" smtClean="0"/>
              <a:t> свеча украсит праздничный стол, а затем будет служить по-своему прямому назначению, ведь остатки геля с посуды удаляются легко и бесследно.</a:t>
            </a:r>
            <a:endParaRPr lang="ru-RU" sz="2400" dirty="0"/>
          </a:p>
        </p:txBody>
      </p:sp>
      <p:pic>
        <p:nvPicPr>
          <p:cNvPr id="8194" name="Picture 2" descr="http://www.luxurybedding.ru/wp-content/uploads/2237_shar1.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9899" r="989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805528"/>
      </p:ext>
    </p:extLst>
  </p:cSld>
  <p:clrMapOvr>
    <a:masterClrMapping/>
  </p:clrMapOvr>
  <p:transition spd="slow">
    <p:cove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Желтый">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92</TotalTime>
  <Words>564</Words>
  <Application>Microsoft Office PowerPoint</Application>
  <PresentationFormat>Широкоэкранный</PresentationFormat>
  <Paragraphs>56</Paragraphs>
  <Slides>15</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15</vt:i4>
      </vt:variant>
    </vt:vector>
  </HeadingPairs>
  <TitlesOfParts>
    <vt:vector size="18" baseType="lpstr">
      <vt:lpstr>Arial</vt:lpstr>
      <vt:lpstr>Garamond</vt:lpstr>
      <vt:lpstr>Натуральные материалы</vt:lpstr>
      <vt:lpstr>Свечи и их изготовление</vt:lpstr>
      <vt:lpstr>-Материалы,из которых изготавливают свечи -Свеча как источник тепла и света -Виды свечей </vt:lpstr>
      <vt:lpstr>Презентация PowerPoint</vt:lpstr>
      <vt:lpstr>Сальные свечи</vt:lpstr>
      <vt:lpstr>Восковые свечи</vt:lpstr>
      <vt:lpstr>Стеариновые свечи</vt:lpstr>
      <vt:lpstr>Парафиновые свечи</vt:lpstr>
      <vt:lpstr>Глицериновые свечи</vt:lpstr>
      <vt:lpstr>Гелевые свечи</vt:lpstr>
      <vt:lpstr>Электронные свечи</vt:lpstr>
      <vt:lpstr>Изготовление свечей</vt:lpstr>
      <vt:lpstr>Этапы изготовления</vt:lpstr>
      <vt:lpstr>5. Украшение готовых изделий </vt:lpstr>
      <vt:lpstr>Свеча как источник тепла и света</vt:lpstr>
      <vt:lpstr>Вывод:  Свеча-приспособление для освещения, имеющее чаще всего вид цилиндра из твердого горючего материала, который в растопленном виде подводится к пламени с помощью фитиля.</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Свечи и их изготовление</dc:title>
  <dc:creator>Ольга</dc:creator>
  <cp:lastModifiedBy>Ольга</cp:lastModifiedBy>
  <cp:revision>11</cp:revision>
  <dcterms:created xsi:type="dcterms:W3CDTF">2021-12-20T10:09:33Z</dcterms:created>
  <dcterms:modified xsi:type="dcterms:W3CDTF">2021-12-20T12:21:23Z</dcterms:modified>
</cp:coreProperties>
</file>