
<file path=[Content_Types].xml><?xml version="1.0" encoding="utf-8"?>
<Types xmlns="http://schemas.openxmlformats.org/package/2006/content-types">
  <Default ContentType="image/png" Extension="png"/>
  <Default ContentType="image/x-wmf" Extension="wmf"/>
  <Default ContentType="image/jpeg" Extension="jpeg"/>
  <Default ContentType="image/x-emf" Extension="emf"/>
  <Default ContentType="application/vnd.openxmlformats-package.relationships+xml" Extension="rels"/>
  <Default ContentType="application/xml" Extension="xml"/>
  <Default ContentType="image/vnd.ms-photo" Extension="wdp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sldIdLst>
    <p:sldId id="437" r:id="rId2"/>
    <p:sldId id="419" r:id="rId3"/>
    <p:sldId id="438" r:id="rId4"/>
    <p:sldId id="420" r:id="rId5"/>
    <p:sldId id="439" r:id="rId6"/>
    <p:sldId id="440" r:id="rId7"/>
    <p:sldId id="441" r:id="rId8"/>
    <p:sldId id="442" r:id="rId9"/>
    <p:sldId id="443" r:id="rId10"/>
    <p:sldId id="444" r:id="rId11"/>
    <p:sldId id="446" r:id="rId12"/>
    <p:sldId id="447" r:id="rId13"/>
    <p:sldId id="448" r:id="rId14"/>
    <p:sldId id="449" r:id="rId15"/>
    <p:sldId id="445" r:id="rId16"/>
    <p:sldId id="450" r:id="rId17"/>
    <p:sldId id="455" r:id="rId18"/>
    <p:sldId id="456" r:id="rId19"/>
    <p:sldId id="457" r:id="rId20"/>
    <p:sldId id="458" r:id="rId21"/>
    <p:sldId id="451" r:id="rId22"/>
    <p:sldId id="459" r:id="rId23"/>
    <p:sldId id="452" r:id="rId24"/>
    <p:sldId id="460" r:id="rId25"/>
    <p:sldId id="461" r:id="rId26"/>
    <p:sldId id="462" r:id="rId27"/>
    <p:sldId id="463" r:id="rId28"/>
    <p:sldId id="453" r:id="rId29"/>
    <p:sldId id="464" r:id="rId30"/>
    <p:sldId id="465" r:id="rId31"/>
    <p:sldId id="466" r:id="rId32"/>
    <p:sldId id="467" r:id="rId33"/>
    <p:sldId id="454" r:id="rId34"/>
    <p:sldId id="468" r:id="rId35"/>
    <p:sldId id="472" r:id="rId36"/>
    <p:sldId id="469" r:id="rId37"/>
    <p:sldId id="470" r:id="rId38"/>
    <p:sldId id="471" r:id="rId39"/>
    <p:sldId id="473" r:id="rId40"/>
    <p:sldId id="481" r:id="rId41"/>
    <p:sldId id="482" r:id="rId42"/>
    <p:sldId id="483" r:id="rId43"/>
    <p:sldId id="484" r:id="rId44"/>
    <p:sldId id="485" r:id="rId45"/>
    <p:sldId id="486" r:id="rId46"/>
    <p:sldId id="487" r:id="rId47"/>
    <p:sldId id="488" r:id="rId48"/>
    <p:sldId id="489" r:id="rId49"/>
    <p:sldId id="490" r:id="rId50"/>
    <p:sldId id="491" r:id="rId51"/>
    <p:sldId id="474" r:id="rId52"/>
    <p:sldId id="492" r:id="rId53"/>
    <p:sldId id="493" r:id="rId54"/>
    <p:sldId id="494" r:id="rId55"/>
    <p:sldId id="495" r:id="rId56"/>
    <p:sldId id="496" r:id="rId5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76F4"/>
    <a:srgbClr val="6600FF"/>
    <a:srgbClr val="7BEF7E"/>
    <a:srgbClr val="EE82D9"/>
    <a:srgbClr val="FF00FF"/>
    <a:srgbClr val="FF6600"/>
    <a:srgbClr val="7000BC"/>
    <a:srgbClr val="7030A0"/>
    <a:srgbClr val="52008A"/>
    <a:srgbClr val="5D28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>
      <p:cViewPr>
        <p:scale>
          <a:sx n="118" d="100"/>
          <a:sy n="118" d="100"/>
        </p:scale>
        <p:origin x="-1440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F0EE0BC-CF0A-45ED-95B0-3936F8F7A634}" type="datetimeFigureOut">
              <a:rPr lang="ru-RU"/>
              <a:pPr>
                <a:defRPr/>
              </a:pPr>
              <a:t>20.06.2022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B359A26-48C3-48FE-AF22-42F3D9326C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5943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BEA1BDF-1B31-4B31-BCDF-B3CD2BF4E4AA}" type="slidenum">
              <a:rPr lang="ru-RU" sz="1200">
                <a:latin typeface="Calibri" pitchFamily="34" charset="0"/>
              </a:rPr>
              <a:pPr algn="r"/>
              <a:t>4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BEA1BDF-1B31-4B31-BCDF-B3CD2BF4E4AA}" type="slidenum">
              <a:rPr lang="ru-RU" sz="1200">
                <a:latin typeface="Calibri" pitchFamily="34" charset="0"/>
              </a:rPr>
              <a:pPr algn="r"/>
              <a:t>22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359A26-48C3-48FE-AF22-42F3D9326C0C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969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BEA1BDF-1B31-4B31-BCDF-B3CD2BF4E4AA}" type="slidenum">
              <a:rPr lang="ru-RU" sz="1200">
                <a:latin typeface="Calibri" pitchFamily="34" charset="0"/>
              </a:rPr>
              <a:pPr algn="r"/>
              <a:t>40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9E81CF-2006-4DE3-A20B-6CF0E590DFEF}" type="datetimeFigureOut">
              <a:rPr lang="ru-RU" smtClean="0"/>
              <a:pPr>
                <a:defRPr/>
              </a:pPr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AE0CD-4679-4230-96BA-1F7BB59F32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842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DD2E1E-D7C6-438B-8F62-DF8AB5C7A8B3}" type="datetimeFigureOut">
              <a:rPr lang="ru-RU" smtClean="0"/>
              <a:pPr>
                <a:defRPr/>
              </a:pPr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4AF17-6BE2-4B21-B5D4-95D533BA1A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777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823AD1-1A22-40CE-AD8B-7F0E175ED7DA}" type="datetimeFigureOut">
              <a:rPr lang="ru-RU" smtClean="0"/>
              <a:pPr>
                <a:defRPr/>
              </a:pPr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3CD686-83D9-4A5F-BD25-6082D25DFC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813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B9CF6D-6FC2-4D53-9226-167EFD88D3B1}" type="datetimeFigureOut">
              <a:rPr lang="ru-RU" smtClean="0"/>
              <a:pPr>
                <a:defRPr/>
              </a:pPr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B149E3-C741-4162-910C-79CDD36DDA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290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876EAA-B4FD-4D18-BE5E-CB4661CBCEEB}" type="datetimeFigureOut">
              <a:rPr lang="ru-RU" smtClean="0"/>
              <a:pPr>
                <a:defRPr/>
              </a:pPr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AE56C-ACDC-4ED3-9510-82C0B77EEB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068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41FE72-71CB-4CF8-9253-1AEC1FCCB94C}" type="datetimeFigureOut">
              <a:rPr lang="ru-RU" smtClean="0"/>
              <a:pPr>
                <a:defRPr/>
              </a:pPr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F713E6-3637-4039-A4C7-CF1F1F6B79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092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8D498E-4FEA-4723-BD34-C2A682B02CAC}" type="datetimeFigureOut">
              <a:rPr lang="ru-RU" smtClean="0"/>
              <a:pPr>
                <a:defRPr/>
              </a:pPr>
              <a:t>20.06.2022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96A57-F8B4-4C39-8D10-AE7F31F0E1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358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C53305-22F5-4E09-9C3D-BB178CD03AE7}" type="datetimeFigureOut">
              <a:rPr lang="ru-RU" smtClean="0"/>
              <a:pPr>
                <a:defRPr/>
              </a:pPr>
              <a:t>20.06.2022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1828A-D56A-4A0C-9A2C-BAF419D28A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011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E5874E-0A05-422B-824F-08CB04E43E0C}" type="datetimeFigureOut">
              <a:rPr lang="ru-RU" smtClean="0"/>
              <a:pPr>
                <a:defRPr/>
              </a:pPr>
              <a:t>20.06.2022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F4CCE0-DEA1-4CC8-9306-CF82E12DAA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074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643BBD-6FCC-4CF8-92BD-EDC0604B8EC3}" type="datetimeFigureOut">
              <a:rPr lang="ru-RU" smtClean="0"/>
              <a:pPr>
                <a:defRPr/>
              </a:pPr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4ACBC8-AADB-45A6-B5ED-6B5AD0ED7B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550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7BC4E7-3C4F-41F1-8728-E73963E794C8}" type="datetimeFigureOut">
              <a:rPr lang="ru-RU" smtClean="0"/>
              <a:pPr>
                <a:defRPr/>
              </a:pPr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4B870-0549-4B3A-AC10-F5A091F5A6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263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EC565F-D395-4909-91E4-5381B23D6A29}" type="datetimeFigureOut">
              <a:rPr lang="ru-RU" smtClean="0"/>
              <a:pPr>
                <a:defRPr/>
              </a:pPr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B77D2C1-CF7A-4501-BE86-DAF985FE26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45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 ?><Relationships xmlns="http://schemas.openxmlformats.org/package/2006/relationships"><Relationship Id="rId3" Target="../media/image9.png" Type="http://schemas.openxmlformats.org/officeDocument/2006/relationships/image"/><Relationship Id="rId2" Target="slide4.xml" Type="http://schemas.openxmlformats.org/officeDocument/2006/relationships/slide"/><Relationship Id="rId1" Target="../slideLayouts/slideLayout7.xml" Type="http://schemas.openxmlformats.org/officeDocument/2006/relationships/slideLayout"/><Relationship Id="rId6" Target="../media/image113.png" Type="http://schemas.openxmlformats.org/officeDocument/2006/relationships/image"/><Relationship Id="rId5" Target="../media/image112.png" Type="http://schemas.openxmlformats.org/officeDocument/2006/relationships/image"/><Relationship Id="rId4" Target="../media/image111.pn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8" Target="../media/hdphoto2.wdp" Type="http://schemas.microsoft.com/office/2007/relationships/hdphoto"/><Relationship Id="rId3" Target="../media/image9.png" Type="http://schemas.openxmlformats.org/officeDocument/2006/relationships/image"/><Relationship Id="rId7" Target="../media/image21.png" Type="http://schemas.openxmlformats.org/officeDocument/2006/relationships/image"/><Relationship Id="rId2" Target="slide4.xml" Type="http://schemas.openxmlformats.org/officeDocument/2006/relationships/slide"/><Relationship Id="rId1" Target="../slideLayouts/slideLayout7.xml" Type="http://schemas.openxmlformats.org/officeDocument/2006/relationships/slideLayout"/><Relationship Id="rId6" Target="../media/hdphoto1.wdp" Type="http://schemas.microsoft.com/office/2007/relationships/hdphoto"/><Relationship Id="rId5" Target="../media/image20.jpeg" Type="http://schemas.openxmlformats.org/officeDocument/2006/relationships/image"/><Relationship Id="rId10" Target="../media/hdphoto3.wdp" Type="http://schemas.microsoft.com/office/2007/relationships/hdphoto"/><Relationship Id="rId4" Target="../media/image23.png" Type="http://schemas.openxmlformats.org/officeDocument/2006/relationships/image"/><Relationship Id="rId9" Target="../media/image22.jpeg" Type="http://schemas.openxmlformats.org/officeDocument/2006/relationships/image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 ?><Relationships xmlns="http://schemas.openxmlformats.org/package/2006/relationships"><Relationship Id="rId8" Target="slide36.xml" Type="http://schemas.openxmlformats.org/officeDocument/2006/relationships/slide"/><Relationship Id="rId13" Target="slide30.xml" Type="http://schemas.openxmlformats.org/officeDocument/2006/relationships/slide"/><Relationship Id="rId18" Target="slide25.xml" Type="http://schemas.openxmlformats.org/officeDocument/2006/relationships/slide"/><Relationship Id="rId3" Target="../media/image5.png" Type="http://schemas.openxmlformats.org/officeDocument/2006/relationships/image"/><Relationship Id="rId21" Target="../media/image31.jpeg" Type="http://schemas.openxmlformats.org/officeDocument/2006/relationships/image"/><Relationship Id="rId7" Target="slide37.xml" Type="http://schemas.openxmlformats.org/officeDocument/2006/relationships/slide"/><Relationship Id="rId12" Target="slide31.xml" Type="http://schemas.openxmlformats.org/officeDocument/2006/relationships/slide"/><Relationship Id="rId17" Target="slide26.xml" Type="http://schemas.openxmlformats.org/officeDocument/2006/relationships/slide"/><Relationship Id="rId2" Target="../notesSlides/notesSlide2.xml" Type="http://schemas.openxmlformats.org/officeDocument/2006/relationships/notesSlide"/><Relationship Id="rId16" Target="slide24.xml" Type="http://schemas.openxmlformats.org/officeDocument/2006/relationships/slide"/><Relationship Id="rId20" Target="slide39.xml" Type="http://schemas.openxmlformats.org/officeDocument/2006/relationships/slide"/><Relationship Id="rId1" Target="../slideLayouts/slideLayout7.xml" Type="http://schemas.openxmlformats.org/officeDocument/2006/relationships/slideLayout"/><Relationship Id="rId6" Target="slide34.xml" Type="http://schemas.openxmlformats.org/officeDocument/2006/relationships/slide"/><Relationship Id="rId11" Target="slide29.xml" Type="http://schemas.openxmlformats.org/officeDocument/2006/relationships/slide"/><Relationship Id="rId5" Target="../media/image6.png" Type="http://schemas.openxmlformats.org/officeDocument/2006/relationships/image"/><Relationship Id="rId15" Target="slide23.xml" Type="http://schemas.openxmlformats.org/officeDocument/2006/relationships/slide"/><Relationship Id="rId10" Target="slide28.xml" Type="http://schemas.openxmlformats.org/officeDocument/2006/relationships/slide"/><Relationship Id="rId19" Target="slide27.xml" Type="http://schemas.openxmlformats.org/officeDocument/2006/relationships/slide"/><Relationship Id="rId4" Target="slide38.xml" Type="http://schemas.openxmlformats.org/officeDocument/2006/relationships/slide"/><Relationship Id="rId9" Target="slide33.xml" Type="http://schemas.openxmlformats.org/officeDocument/2006/relationships/slide"/><Relationship Id="rId14" Target="slide32.xml" Type="http://schemas.openxmlformats.org/officeDocument/2006/relationships/slide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 ?><Relationships xmlns="http://schemas.openxmlformats.org/package/2006/relationships"><Relationship Id="rId3" Target="../media/hdphoto4.wdp" Type="http://schemas.microsoft.com/office/2007/relationships/hdphoto"/><Relationship Id="rId2" Target="../media/image32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9.png" Type="http://schemas.openxmlformats.org/officeDocument/2006/relationships/image"/><Relationship Id="rId4" Target="slide22.xml" Type="http://schemas.openxmlformats.org/officeDocument/2006/relationships/slide"/></Relationships>
</file>

<file path=ppt/slides/_rels/slide29.xml.rels><?xml version="1.0" encoding="UTF-8" standalone="yes" ?><Relationships xmlns="http://schemas.openxmlformats.org/package/2006/relationships"><Relationship Id="rId3" Target="slide22.xml" Type="http://schemas.openxmlformats.org/officeDocument/2006/relationships/slide"/><Relationship Id="rId2" Target="../media/image33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9.png" Type="http://schemas.openxmlformats.org/officeDocument/2006/relationships/image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22.xml"/><Relationship Id="rId4" Type="http://schemas.openxmlformats.org/officeDocument/2006/relationships/image" Target="../media/image2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 ?><Relationships xmlns="http://schemas.openxmlformats.org/package/2006/relationships"><Relationship Id="rId8" Target="slide18.xml" Type="http://schemas.openxmlformats.org/officeDocument/2006/relationships/slide"/><Relationship Id="rId13" Target="slide12.xml" Type="http://schemas.openxmlformats.org/officeDocument/2006/relationships/slide"/><Relationship Id="rId18" Target="slide7.xml" Type="http://schemas.openxmlformats.org/officeDocument/2006/relationships/slide"/><Relationship Id="rId3" Target="../media/image5.png" Type="http://schemas.openxmlformats.org/officeDocument/2006/relationships/image"/><Relationship Id="rId21" Target="../media/image7.jpeg" Type="http://schemas.openxmlformats.org/officeDocument/2006/relationships/image"/><Relationship Id="rId7" Target="slide19.xml" Type="http://schemas.openxmlformats.org/officeDocument/2006/relationships/slide"/><Relationship Id="rId12" Target="slide13.xml" Type="http://schemas.openxmlformats.org/officeDocument/2006/relationships/slide"/><Relationship Id="rId17" Target="slide8.xml" Type="http://schemas.openxmlformats.org/officeDocument/2006/relationships/slide"/><Relationship Id="rId2" Target="../notesSlides/notesSlide1.xml" Type="http://schemas.openxmlformats.org/officeDocument/2006/relationships/notesSlide"/><Relationship Id="rId16" Target="slide6.xml" Type="http://schemas.openxmlformats.org/officeDocument/2006/relationships/slide"/><Relationship Id="rId20" Target="slide21.xml" Type="http://schemas.openxmlformats.org/officeDocument/2006/relationships/slide"/><Relationship Id="rId1" Target="../slideLayouts/slideLayout7.xml" Type="http://schemas.openxmlformats.org/officeDocument/2006/relationships/slideLayout"/><Relationship Id="rId6" Target="slide17.xml" Type="http://schemas.openxmlformats.org/officeDocument/2006/relationships/slide"/><Relationship Id="rId11" Target="slide11.xml" Type="http://schemas.openxmlformats.org/officeDocument/2006/relationships/slide"/><Relationship Id="rId5" Target="../media/image6.png" Type="http://schemas.openxmlformats.org/officeDocument/2006/relationships/image"/><Relationship Id="rId15" Target="slide5.xml" Type="http://schemas.openxmlformats.org/officeDocument/2006/relationships/slide"/><Relationship Id="rId10" Target="slide10.xml" Type="http://schemas.openxmlformats.org/officeDocument/2006/relationships/slide"/><Relationship Id="rId19" Target="slide9.xml" Type="http://schemas.openxmlformats.org/officeDocument/2006/relationships/slide"/><Relationship Id="rId4" Target="slide16.xml" Type="http://schemas.openxmlformats.org/officeDocument/2006/relationships/slide"/><Relationship Id="rId9" Target="slide20.xml" Type="http://schemas.openxmlformats.org/officeDocument/2006/relationships/slide"/><Relationship Id="rId14" Target="slide14.xml" Type="http://schemas.openxmlformats.org/officeDocument/2006/relationships/slide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30.xml"/><Relationship Id="rId18" Type="http://schemas.openxmlformats.org/officeDocument/2006/relationships/slide" Target="slide25.xml"/><Relationship Id="rId3" Type="http://schemas.openxmlformats.org/officeDocument/2006/relationships/image" Target="../media/image5.png"/><Relationship Id="rId7" Type="http://schemas.openxmlformats.org/officeDocument/2006/relationships/slide" Target="slide37.xml"/><Relationship Id="rId12" Type="http://schemas.openxmlformats.org/officeDocument/2006/relationships/slide" Target="slide31.xml"/><Relationship Id="rId17" Type="http://schemas.openxmlformats.org/officeDocument/2006/relationships/slide" Target="slide26.xml"/><Relationship Id="rId2" Type="http://schemas.openxmlformats.org/officeDocument/2006/relationships/notesSlide" Target="../notesSlides/notesSlide4.xml"/><Relationship Id="rId16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4.xml"/><Relationship Id="rId11" Type="http://schemas.openxmlformats.org/officeDocument/2006/relationships/slide" Target="slide29.xml"/><Relationship Id="rId5" Type="http://schemas.openxmlformats.org/officeDocument/2006/relationships/image" Target="../media/image6.png"/><Relationship Id="rId15" Type="http://schemas.openxmlformats.org/officeDocument/2006/relationships/slide" Target="slide23.xml"/><Relationship Id="rId10" Type="http://schemas.openxmlformats.org/officeDocument/2006/relationships/slide" Target="slide28.xml"/><Relationship Id="rId19" Type="http://schemas.openxmlformats.org/officeDocument/2006/relationships/slide" Target="slide27.xml"/><Relationship Id="rId4" Type="http://schemas.openxmlformats.org/officeDocument/2006/relationships/slide" Target="slide38.xml"/><Relationship Id="rId9" Type="http://schemas.openxmlformats.org/officeDocument/2006/relationships/slide" Target="slide33.xml"/><Relationship Id="rId14" Type="http://schemas.openxmlformats.org/officeDocument/2006/relationships/slide" Target="slide3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 ?><Relationships xmlns="http://schemas.openxmlformats.org/package/2006/relationships"><Relationship Id="rId3" Target="slide40.xml" Type="http://schemas.openxmlformats.org/officeDocument/2006/relationships/slide"/><Relationship Id="rId2" Target="../media/image42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9.png" Type="http://schemas.openxmlformats.org/officeDocument/2006/relationships/image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4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4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40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40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40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4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40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40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52536" y="260648"/>
            <a:ext cx="9472002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05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0-конечная звезда 1"/>
          <p:cNvSpPr/>
          <p:nvPr/>
        </p:nvSpPr>
        <p:spPr>
          <a:xfrm>
            <a:off x="7452320" y="80808"/>
            <a:ext cx="1620000" cy="1620000"/>
          </a:xfrm>
          <a:prstGeom prst="star10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458600"/>
            <a:ext cx="7128792" cy="864096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Графики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632320" y="260648"/>
            <a:ext cx="1260000" cy="126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2" descr="http://xn--50-6kcaj2chxxk2e.xn--p1ai/media/sub/1463/uploads/3_77Cnft7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5952879"/>
            <a:ext cx="1598013" cy="83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1518295"/>
            <a:ext cx="87918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3200" dirty="0"/>
              <a:t>Установите соответствие между графиками функций и формулами, которые их задают.</a:t>
            </a: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457200" y="1846394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ru-RU" sz="2400" b="1" dirty="0"/>
          </a:p>
        </p:txBody>
      </p:sp>
      <p:pic>
        <p:nvPicPr>
          <p:cNvPr id="8" name="Picture 2" descr="C:\Users\Настя\Desktop\Снимок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7940" y="2883106"/>
            <a:ext cx="2088000" cy="22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Настя\Desktop\Снимок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2880" y="2922834"/>
            <a:ext cx="2088233" cy="222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Настя\Desktop\Снимок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4232" y="2878704"/>
            <a:ext cx="1948088" cy="222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 10"/>
          <p:cNvSpPr/>
          <p:nvPr/>
        </p:nvSpPr>
        <p:spPr>
          <a:xfrm>
            <a:off x="2333591" y="2922872"/>
            <a:ext cx="576000" cy="576000"/>
          </a:xfrm>
          <a:prstGeom prst="ellipse">
            <a:avLst/>
          </a:prstGeom>
          <a:solidFill>
            <a:srgbClr val="008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004048" y="3001248"/>
            <a:ext cx="576000" cy="576000"/>
          </a:xfrm>
          <a:prstGeom prst="ellipse">
            <a:avLst/>
          </a:prstGeom>
          <a:solidFill>
            <a:srgbClr val="008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</a:t>
            </a:r>
          </a:p>
        </p:txBody>
      </p:sp>
      <p:sp>
        <p:nvSpPr>
          <p:cNvPr id="13" name="Овал 12"/>
          <p:cNvSpPr/>
          <p:nvPr/>
        </p:nvSpPr>
        <p:spPr>
          <a:xfrm>
            <a:off x="7605446" y="2922834"/>
            <a:ext cx="576000" cy="576000"/>
          </a:xfrm>
          <a:prstGeom prst="ellipse">
            <a:avLst/>
          </a:prstGeom>
          <a:solidFill>
            <a:srgbClr val="008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1547664" y="5107144"/>
                <a:ext cx="7848872" cy="536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b="1" dirty="0"/>
                  <a:t>1) </a:t>
                </a:r>
                <a:r>
                  <a:rPr lang="en-US" b="1" dirty="0"/>
                  <a:t>y=</a:t>
                </a:r>
                <a:r>
                  <a:rPr lang="ru-RU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prstClr val="white"/>
                    </a:solidFill>
                  </a:rPr>
                  <a:t>+2</a:t>
                </a:r>
                <a:r>
                  <a:rPr lang="ru-RU" b="1" dirty="0"/>
                  <a:t>     </a:t>
                </a:r>
                <a:r>
                  <a:rPr lang="en-US" b="1" dirty="0"/>
                  <a:t> </a:t>
                </a:r>
                <a:r>
                  <a:rPr lang="ru-RU" b="1" dirty="0"/>
                  <a:t>   </a:t>
                </a:r>
                <a:r>
                  <a:rPr lang="en-US" b="1" dirty="0"/>
                  <a:t>2) y=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2000" b="1" i="1"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ru-RU" b="1" dirty="0"/>
                  <a:t> </a:t>
                </a:r>
                <a:r>
                  <a:rPr lang="ru-RU" dirty="0"/>
                  <a:t>       </a:t>
                </a:r>
                <a:r>
                  <a:rPr lang="en-US" dirty="0"/>
                  <a:t> </a:t>
                </a:r>
                <a:r>
                  <a:rPr lang="ru-RU" dirty="0"/>
                  <a:t>  </a:t>
                </a:r>
                <a:r>
                  <a:rPr lang="ru-RU" b="1" dirty="0"/>
                  <a:t>3)</a:t>
                </a:r>
                <a:r>
                  <a:rPr lang="en-US" b="1" dirty="0"/>
                  <a:t> y=2</a:t>
                </a:r>
                <a:r>
                  <a:rPr lang="en-US" b="1" i="1" dirty="0"/>
                  <a:t>x</a:t>
                </a:r>
                <a:r>
                  <a:rPr lang="ru-RU" b="1" dirty="0"/>
                  <a:t>      </a:t>
                </a:r>
                <a:r>
                  <a:rPr lang="en-US" b="1" dirty="0"/>
                  <a:t>  </a:t>
                </a:r>
                <a:r>
                  <a:rPr lang="ru-RU" b="1" dirty="0"/>
                  <a:t>  4)</a:t>
                </a:r>
                <a:r>
                  <a:rPr lang="en-US" b="1" dirty="0"/>
                  <a:t> y=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e>
                    </m:rad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5107144"/>
                <a:ext cx="7848872" cy="536942"/>
              </a:xfrm>
              <a:prstGeom prst="rect">
                <a:avLst/>
              </a:prstGeom>
              <a:blipFill rotWithShape="1">
                <a:blip r:embed="rId7"/>
                <a:stretch>
                  <a:fillRect l="-699" b="-34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2555776" y="5734504"/>
            <a:ext cx="44273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Ответ: </a:t>
            </a:r>
            <a:r>
              <a:rPr lang="en-US" sz="6000" dirty="0" smtClean="0"/>
              <a:t>1 3 2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72702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0-конечная звезда 1"/>
          <p:cNvSpPr/>
          <p:nvPr/>
        </p:nvSpPr>
        <p:spPr>
          <a:xfrm>
            <a:off x="7452320" y="80808"/>
            <a:ext cx="1620000" cy="1620000"/>
          </a:xfrm>
          <a:prstGeom prst="star10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458600"/>
            <a:ext cx="7128792" cy="864096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Графики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632320" y="260648"/>
            <a:ext cx="1260000" cy="126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2" descr="http://xn--50-6kcaj2chxxk2e.xn--p1ai/media/sub/1463/uploads/3_77Cnft7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5952879"/>
            <a:ext cx="1598013" cy="83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9007" y="1356540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3600" dirty="0"/>
              <a:t>График какой из приведенных ниже функций изображен на рисунке?</a:t>
            </a:r>
          </a:p>
        </p:txBody>
      </p:sp>
      <p:pic>
        <p:nvPicPr>
          <p:cNvPr id="7" name="Picture 2" descr="C:\Users\Настя\Desktop\Снимок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834" y="3501008"/>
            <a:ext cx="2389997" cy="240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4124601" y="3182779"/>
                <a:ext cx="1135247" cy="5369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dirty="0"/>
                  <a:t>1) </a:t>
                </a:r>
                <a:r>
                  <a:rPr lang="en-US" sz="2000" b="1" dirty="0"/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2000" b="1" i="1">
                            <a:latin typeface="Cambria Math"/>
                          </a:rPr>
                          <m:t> </m:t>
                        </m:r>
                        <m:r>
                          <a:rPr lang="en-US" sz="2000" b="1" i="1"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ru-RU" sz="2000" b="1" dirty="0"/>
                  <a:t> </a:t>
                </a:r>
                <a:endParaRPr lang="ru-RU" sz="20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601" y="3182779"/>
                <a:ext cx="1135247" cy="536942"/>
              </a:xfrm>
              <a:prstGeom prst="rect">
                <a:avLst/>
              </a:prstGeom>
              <a:blipFill rotWithShape="1">
                <a:blip r:embed="rId5"/>
                <a:stretch>
                  <a:fillRect l="-5914" b="-6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4124601" y="3861048"/>
                <a:ext cx="1332416" cy="5369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dirty="0"/>
                  <a:t>2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) 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y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601" y="3861048"/>
                <a:ext cx="1332416" cy="536942"/>
              </a:xfrm>
              <a:prstGeom prst="rect">
                <a:avLst/>
              </a:prstGeom>
              <a:blipFill rotWithShape="1">
                <a:blip r:embed="rId6"/>
                <a:stretch>
                  <a:fillRect l="-5046" b="-6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4105136" y="4437112"/>
                <a:ext cx="4572000" cy="170315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indent="0">
                  <a:buNone/>
                </a:pPr>
                <a:r>
                  <a:rPr lang="ru-RU" sz="2000" dirty="0" smtClean="0">
                    <a:solidFill>
                      <a:schemeClr val="tx1"/>
                    </a:solidFill>
                  </a:rPr>
                  <a:t>3</a:t>
                </a:r>
                <a:r>
                  <a:rPr lang="ru-RU" sz="2000" dirty="0">
                    <a:solidFill>
                      <a:schemeClr val="tx1"/>
                    </a:solidFill>
                  </a:rPr>
                  <a:t>) 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y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ru-RU" sz="2000" b="1" dirty="0">
                    <a:solidFill>
                      <a:schemeClr val="tx1"/>
                    </a:solidFill>
                  </a:rPr>
                  <a:t> </a:t>
                </a:r>
                <a:endParaRPr lang="ru-RU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ru-RU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/>
                  <a:t>4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) 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y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ru-RU" sz="2000" dirty="0">
                    <a:solidFill>
                      <a:schemeClr val="tx1"/>
                    </a:solidFill>
                  </a:rPr>
                  <a:t>                                  </a:t>
                </a:r>
                <a:r>
                  <a:rPr lang="ru-RU" sz="2000" dirty="0">
                    <a:solidFill>
                      <a:schemeClr val="bg1"/>
                    </a:solidFill>
                  </a:rPr>
                  <a:t>4)</a:t>
                </a:r>
                <a:r>
                  <a:rPr lang="en-US" sz="2000" b="1" dirty="0">
                    <a:solidFill>
                      <a:schemeClr val="bg1"/>
                    </a:solidFill>
                  </a:rPr>
                  <a:t>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136" y="4437112"/>
                <a:ext cx="4572000" cy="1703159"/>
              </a:xfrm>
              <a:prstGeom prst="rect">
                <a:avLst/>
              </a:prstGeom>
              <a:blipFill rotWithShape="1">
                <a:blip r:embed="rId7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555776" y="5734504"/>
            <a:ext cx="31449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Ответ: </a:t>
            </a:r>
            <a:r>
              <a:rPr lang="en-US" sz="6000" dirty="0" smtClean="0"/>
              <a:t>1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31933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0-конечная звезда 1"/>
          <p:cNvSpPr/>
          <p:nvPr/>
        </p:nvSpPr>
        <p:spPr>
          <a:xfrm>
            <a:off x="7452320" y="80808"/>
            <a:ext cx="1620000" cy="1620000"/>
          </a:xfrm>
          <a:prstGeom prst="star10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458600"/>
            <a:ext cx="7128792" cy="864096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Графики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632320" y="260648"/>
            <a:ext cx="1260000" cy="126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2" descr="http://xn--50-6kcaj2chxxk2e.xn--p1ai/media/sub/1463/uploads/3_77Cnft7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5952879"/>
            <a:ext cx="1598013" cy="83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1550574"/>
            <a:ext cx="91450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3600" dirty="0"/>
              <a:t>Установите соответствие между</a:t>
            </a:r>
            <a:r>
              <a:rPr lang="en-US" sz="3600" dirty="0"/>
              <a:t> </a:t>
            </a:r>
            <a:r>
              <a:rPr lang="ru-RU" sz="3600" dirty="0"/>
              <a:t>знаками коэффициентов </a:t>
            </a:r>
            <a:r>
              <a:rPr lang="en-US" sz="3600" i="1" dirty="0"/>
              <a:t>a</a:t>
            </a:r>
            <a:r>
              <a:rPr lang="ru-RU" sz="3600" dirty="0"/>
              <a:t> и </a:t>
            </a:r>
            <a:r>
              <a:rPr lang="ru-RU" sz="3600" i="1" dirty="0"/>
              <a:t>с</a:t>
            </a:r>
            <a:r>
              <a:rPr lang="ru-RU" sz="3600" dirty="0"/>
              <a:t> и графиками функций</a:t>
            </a:r>
          </a:p>
        </p:txBody>
      </p:sp>
      <p:pic>
        <p:nvPicPr>
          <p:cNvPr id="7" name="Picture 2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4778" y="3345557"/>
            <a:ext cx="2215083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1"/>
          <p:cNvSpPr txBox="1">
            <a:spLocks/>
          </p:cNvSpPr>
          <p:nvPr/>
        </p:nvSpPr>
        <p:spPr>
          <a:xfrm>
            <a:off x="-614660" y="2144613"/>
            <a:ext cx="8229600" cy="47133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sz="2400" dirty="0" smtClean="0"/>
              <a:t>                     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ru-RU" sz="24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ru-RU" sz="24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ru-RU" sz="24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ru-RU" sz="24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ru-RU" sz="2400" b="1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sz="2400" b="1" dirty="0" smtClean="0"/>
              <a:t>     </a:t>
            </a:r>
            <a:endParaRPr lang="ru-RU" sz="2400" b="1" dirty="0"/>
          </a:p>
        </p:txBody>
      </p:sp>
      <p:sp>
        <p:nvSpPr>
          <p:cNvPr id="9" name="Овал 8"/>
          <p:cNvSpPr/>
          <p:nvPr/>
        </p:nvSpPr>
        <p:spPr>
          <a:xfrm>
            <a:off x="7884368" y="3296752"/>
            <a:ext cx="576000" cy="576000"/>
          </a:xfrm>
          <a:prstGeom prst="ellipse">
            <a:avLst/>
          </a:prstGeom>
          <a:solidFill>
            <a:srgbClr val="008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Picture 3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04900"/>
            <a:ext cx="222833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вал 10"/>
          <p:cNvSpPr/>
          <p:nvPr/>
        </p:nvSpPr>
        <p:spPr>
          <a:xfrm>
            <a:off x="1907704" y="3188763"/>
            <a:ext cx="576000" cy="576000"/>
          </a:xfrm>
          <a:prstGeom prst="ellipse">
            <a:avLst/>
          </a:prstGeom>
          <a:solidFill>
            <a:srgbClr val="008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" name="Picture 3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3345557"/>
            <a:ext cx="2232000" cy="21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Овал 12"/>
          <p:cNvSpPr/>
          <p:nvPr/>
        </p:nvSpPr>
        <p:spPr>
          <a:xfrm>
            <a:off x="5147848" y="3301236"/>
            <a:ext cx="576000" cy="576000"/>
          </a:xfrm>
          <a:prstGeom prst="ellipse">
            <a:avLst/>
          </a:prstGeom>
          <a:solidFill>
            <a:srgbClr val="008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5306548"/>
            <a:ext cx="9396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 1)</a:t>
            </a:r>
            <a:r>
              <a:rPr lang="en-US" sz="2800" b="1" dirty="0"/>
              <a:t> a &gt; 0, c &gt; 0           2) a &lt; 0, c &gt; 0           3) a &gt; 0, c &lt; 0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237259" y="5974274"/>
            <a:ext cx="35861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Ответ:</a:t>
            </a:r>
            <a:r>
              <a:rPr lang="en-US" sz="4800" dirty="0" smtClean="0"/>
              <a:t> 3 1 2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31933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0-конечная звезда 1"/>
          <p:cNvSpPr/>
          <p:nvPr/>
        </p:nvSpPr>
        <p:spPr>
          <a:xfrm>
            <a:off x="7452320" y="80808"/>
            <a:ext cx="1620000" cy="1620000"/>
          </a:xfrm>
          <a:prstGeom prst="star10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458600"/>
            <a:ext cx="7128792" cy="864096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Графики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632320" y="260648"/>
            <a:ext cx="1260000" cy="126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2" descr="http://xn--50-6kcaj2chxxk2e.xn--p1ai/media/sub/1463/uploads/3_77Cnft7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5952879"/>
            <a:ext cx="1598013" cy="83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51520" y="1586083"/>
                <a:ext cx="8784976" cy="45305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0" indent="0" algn="ctr">
                  <a:buNone/>
                </a:pPr>
                <a:r>
                  <a:rPr lang="ru-RU" sz="3600" dirty="0" smtClean="0">
                    <a:solidFill>
                      <a:schemeClr val="tx1"/>
                    </a:solidFill>
                  </a:rPr>
                  <a:t>Установите соответствие между графиками функций </a:t>
                </a:r>
                <a:r>
                  <a:rPr lang="ru-RU" sz="3600" dirty="0">
                    <a:solidFill>
                      <a:schemeClr val="tx1"/>
                    </a:solidFill>
                  </a:rPr>
                  <a:t>и формулами, которые их задают.</a:t>
                </a:r>
              </a:p>
              <a:p>
                <a:pPr marL="0" lvl="0" indent="0" algn="ctr">
                  <a:buNone/>
                </a:pPr>
                <a:endParaRPr lang="ru-RU" b="1" dirty="0">
                  <a:solidFill>
                    <a:schemeClr val="tx1"/>
                  </a:solidFill>
                </a:endParaRPr>
              </a:p>
              <a:p>
                <a:pPr marL="0" lvl="0" indent="0" algn="ctr">
                  <a:buNone/>
                </a:pPr>
                <a:endParaRPr lang="ru-RU" b="1" dirty="0">
                  <a:solidFill>
                    <a:schemeClr val="tx1"/>
                  </a:solidFill>
                </a:endParaRPr>
              </a:p>
              <a:p>
                <a:pPr marL="0" lvl="0" indent="0" algn="ctr">
                  <a:buNone/>
                </a:pPr>
                <a:endParaRPr lang="ru-RU" b="1" dirty="0">
                  <a:solidFill>
                    <a:schemeClr val="tx1"/>
                  </a:solidFill>
                </a:endParaRPr>
              </a:p>
              <a:p>
                <a:pPr marL="0" lvl="0" indent="0" algn="ctr">
                  <a:buNone/>
                </a:pPr>
                <a:endParaRPr lang="ru-RU" b="1" dirty="0">
                  <a:solidFill>
                    <a:schemeClr val="tx1"/>
                  </a:solidFill>
                </a:endParaRPr>
              </a:p>
              <a:p>
                <a:pPr marL="0" lvl="0" indent="0" algn="ctr">
                  <a:buNone/>
                </a:pPr>
                <a:endParaRPr lang="ru-RU" b="1" dirty="0">
                  <a:solidFill>
                    <a:schemeClr val="tx1"/>
                  </a:solidFill>
                </a:endParaRPr>
              </a:p>
              <a:p>
                <a:pPr marL="0" lvl="0" indent="0" algn="ctr">
                  <a:buNone/>
                </a:pPr>
                <a:endParaRPr lang="ru-RU" b="1" dirty="0">
                  <a:solidFill>
                    <a:schemeClr val="tx1"/>
                  </a:solidFill>
                </a:endParaRPr>
              </a:p>
              <a:p>
                <a:pPr marL="0" lv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b="1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0" lvl="0" indent="0" algn="ctr">
                  <a:buNone/>
                </a:pPr>
                <a:endParaRPr lang="en-US" b="1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0" lvl="0" indent="0" algn="ctr">
                  <a:buNone/>
                </a:pPr>
                <a:endParaRPr lang="en-US" b="1" i="1" dirty="0">
                  <a:latin typeface="Cambria Math"/>
                </a:endParaRPr>
              </a:p>
              <a:p>
                <a:pPr marL="0" lvl="0" indent="0" algn="ctr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𝟏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𝒚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=−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  <m:sSup>
                      <m:sSup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-4x+2        2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𝒚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  <m:sSup>
                      <m:sSup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-4x-2          3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𝒚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  <m:sSup>
                      <m:sSup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4x-2</a:t>
                </a:r>
                <a:endParaRPr lang="ru-RU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586083"/>
                <a:ext cx="8784976" cy="4530536"/>
              </a:xfrm>
              <a:prstGeom prst="rect">
                <a:avLst/>
              </a:prstGeom>
              <a:blipFill rotWithShape="1">
                <a:blip r:embed="rId4"/>
                <a:stretch>
                  <a:fillRect t="-2019" b="-13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310" y="3161969"/>
            <a:ext cx="2212507" cy="22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3834" y="3196471"/>
            <a:ext cx="2156975" cy="22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0702" y="3196471"/>
            <a:ext cx="2261498" cy="22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вал 9"/>
          <p:cNvSpPr/>
          <p:nvPr/>
        </p:nvSpPr>
        <p:spPr>
          <a:xfrm>
            <a:off x="2267744" y="4725144"/>
            <a:ext cx="576000" cy="576000"/>
          </a:xfrm>
          <a:prstGeom prst="ellipse">
            <a:avLst/>
          </a:prstGeom>
          <a:solidFill>
            <a:srgbClr val="008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860032" y="4725144"/>
            <a:ext cx="576000" cy="576000"/>
          </a:xfrm>
          <a:prstGeom prst="ellipse">
            <a:avLst/>
          </a:prstGeom>
          <a:solidFill>
            <a:srgbClr val="008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</a:t>
            </a:r>
          </a:p>
        </p:txBody>
      </p:sp>
      <p:sp>
        <p:nvSpPr>
          <p:cNvPr id="12" name="Овал 11"/>
          <p:cNvSpPr/>
          <p:nvPr/>
        </p:nvSpPr>
        <p:spPr>
          <a:xfrm>
            <a:off x="7686320" y="4817969"/>
            <a:ext cx="576000" cy="576000"/>
          </a:xfrm>
          <a:prstGeom prst="ellipse">
            <a:avLst/>
          </a:prstGeom>
          <a:solidFill>
            <a:srgbClr val="008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01721" y="6027003"/>
            <a:ext cx="37576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Ответ:</a:t>
            </a:r>
            <a:r>
              <a:rPr lang="en-US" sz="4800" dirty="0" smtClean="0"/>
              <a:t> 2 1 3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31933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0-конечная звезда 1"/>
          <p:cNvSpPr/>
          <p:nvPr/>
        </p:nvSpPr>
        <p:spPr>
          <a:xfrm>
            <a:off x="7452320" y="80808"/>
            <a:ext cx="1620000" cy="1620000"/>
          </a:xfrm>
          <a:prstGeom prst="star10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458600"/>
            <a:ext cx="7128792" cy="864096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Графики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632320" y="260648"/>
            <a:ext cx="1260000" cy="126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2" descr="http://xn--50-6kcaj2chxxk2e.xn--p1ai/media/sub/1463/uploads/3_77Cnft7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5952879"/>
            <a:ext cx="1598013" cy="83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static.daru-dar.org/s1024/02.dd/00/b0/0d/b00dfc391a06dfe313af1b8e441c1185da2e9937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572852"/>
            <a:ext cx="4398519" cy="484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33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0-конечная звезда 1"/>
          <p:cNvSpPr/>
          <p:nvPr/>
        </p:nvSpPr>
        <p:spPr>
          <a:xfrm>
            <a:off x="7452320" y="80808"/>
            <a:ext cx="1620000" cy="1620000"/>
          </a:xfrm>
          <a:prstGeom prst="star10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458600"/>
            <a:ext cx="7128792" cy="864096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Графики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632320" y="260648"/>
            <a:ext cx="1260000" cy="126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2" descr="http://xn--50-6kcaj2chxxk2e.xn--p1ai/media/sub/1463/uploads/3_77Cnft7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5952879"/>
            <a:ext cx="1598013" cy="83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1412776"/>
            <a:ext cx="78306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ru-RU" sz="3200" dirty="0">
                <a:ea typeface="Times New Roman"/>
              </a:rPr>
              <a:t>Графиком какой функции является график зависимости координаты равномерного прямолинейного движения тела от времени</a:t>
            </a:r>
            <a:endParaRPr lang="ru-RU" altLang="ru-RU" sz="3200" dirty="0">
              <a:solidFill>
                <a:srgbClr val="FFFF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611560" y="3451851"/>
            <a:ext cx="3555268" cy="3368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851920" y="4130762"/>
            <a:ext cx="49163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Ответ:</a:t>
            </a:r>
            <a:r>
              <a:rPr lang="en-US" sz="4800" dirty="0" smtClean="0"/>
              <a:t> </a:t>
            </a:r>
            <a:r>
              <a:rPr lang="ru-RU" sz="2400" dirty="0"/>
              <a:t>Линейная функция</a:t>
            </a:r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72702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0-конечная звезда 1"/>
          <p:cNvSpPr/>
          <p:nvPr/>
        </p:nvSpPr>
        <p:spPr>
          <a:xfrm>
            <a:off x="7452320" y="80808"/>
            <a:ext cx="1620000" cy="1620000"/>
          </a:xfrm>
          <a:prstGeom prst="star10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458600"/>
            <a:ext cx="7128792" cy="864096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Ребусы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632320" y="260648"/>
            <a:ext cx="1260000" cy="12600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2" descr="http://xn--50-6kcaj2chxxk2e.xn--p1ai/media/sub/1463/uploads/3_77Cnft7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5952879"/>
            <a:ext cx="1598013" cy="83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api.unitech-mo.ru/files/upload/pages/file/6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7303497" cy="252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91328" y="5537380"/>
            <a:ext cx="54625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Ответ:</a:t>
            </a:r>
            <a:r>
              <a:rPr lang="en-US" sz="4800" dirty="0" smtClean="0"/>
              <a:t> </a:t>
            </a:r>
            <a:r>
              <a:rPr lang="ru-RU" sz="4800" dirty="0" smtClean="0"/>
              <a:t>клавиатура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08610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0-конечная звезда 1"/>
          <p:cNvSpPr/>
          <p:nvPr/>
        </p:nvSpPr>
        <p:spPr>
          <a:xfrm>
            <a:off x="7452320" y="80808"/>
            <a:ext cx="1620000" cy="1620000"/>
          </a:xfrm>
          <a:prstGeom prst="star10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458600"/>
            <a:ext cx="7128792" cy="864096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Ребусы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632320" y="260648"/>
            <a:ext cx="1260000" cy="12600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2" descr="http://xn--50-6kcaj2chxxk2e.xn--p1ai/media/sub/1463/uploads/3_77Cnft7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5952879"/>
            <a:ext cx="1598013" cy="83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womanadvice.ru/sites/default/files/34/2016-05-19_1107/matematicheskie_rebusy_1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03133" y="1792113"/>
            <a:ext cx="6264696" cy="242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91328" y="5537380"/>
            <a:ext cx="52382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Ответ:</a:t>
            </a:r>
            <a:r>
              <a:rPr lang="en-US" sz="4800" dirty="0" smtClean="0"/>
              <a:t> </a:t>
            </a:r>
            <a:r>
              <a:rPr lang="ru-RU" sz="4800" dirty="0" smtClean="0"/>
              <a:t>уравнение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21652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0-конечная звезда 1"/>
          <p:cNvSpPr/>
          <p:nvPr/>
        </p:nvSpPr>
        <p:spPr>
          <a:xfrm>
            <a:off x="7452320" y="80808"/>
            <a:ext cx="1620000" cy="1620000"/>
          </a:xfrm>
          <a:prstGeom prst="star10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458600"/>
            <a:ext cx="7128792" cy="864096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Ребусы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632320" y="260648"/>
            <a:ext cx="1260000" cy="12600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2" descr="http://xn--50-6kcaj2chxxk2e.xn--p1ai/media/sub/1463/uploads/3_77Cnft7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5952879"/>
            <a:ext cx="1598013" cy="83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ds04.infourok.ru/uploads/ex/004a/0011c711-e51976b0/3/img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7623" y="1772816"/>
            <a:ext cx="6607835" cy="316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91328" y="5537380"/>
            <a:ext cx="59248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Ответ:</a:t>
            </a:r>
            <a:r>
              <a:rPr lang="en-US" sz="4800" dirty="0" smtClean="0"/>
              <a:t> </a:t>
            </a:r>
            <a:r>
              <a:rPr lang="ru-RU" sz="4800" dirty="0" smtClean="0"/>
              <a:t>программист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21652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0-конечная звезда 1"/>
          <p:cNvSpPr/>
          <p:nvPr/>
        </p:nvSpPr>
        <p:spPr>
          <a:xfrm>
            <a:off x="7452320" y="80808"/>
            <a:ext cx="1620000" cy="1620000"/>
          </a:xfrm>
          <a:prstGeom prst="star10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458600"/>
            <a:ext cx="7128792" cy="864096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Ребусы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632320" y="260648"/>
            <a:ext cx="1260000" cy="12600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2" descr="http://xn--50-6kcaj2chxxk2e.xn--p1ai/media/sub/1463/uploads/3_77Cnft7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5952879"/>
            <a:ext cx="1598013" cy="83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pandia.ru/text/79/026/images/image010_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2060848"/>
            <a:ext cx="5400600" cy="194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91328" y="5537380"/>
            <a:ext cx="44768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Ответ:</a:t>
            </a:r>
            <a:r>
              <a:rPr lang="en-US" sz="4800" dirty="0" smtClean="0"/>
              <a:t> </a:t>
            </a:r>
            <a:r>
              <a:rPr lang="ru-RU" sz="4800" dirty="0" smtClean="0"/>
              <a:t>степень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21652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5688632" cy="1008000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  </a:t>
            </a:r>
            <a:r>
              <a:rPr lang="ru-RU" b="1" dirty="0" smtClean="0"/>
              <a:t> Разминка</a:t>
            </a:r>
            <a:endParaRPr lang="ru-RU" b="1" dirty="0"/>
          </a:p>
        </p:txBody>
      </p: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251520" y="365781"/>
            <a:ext cx="1872891" cy="3058836"/>
            <a:chOff x="-431" y="932"/>
            <a:chExt cx="2095" cy="2993"/>
          </a:xfrm>
        </p:grpSpPr>
        <p:pic>
          <p:nvPicPr>
            <p:cNvPr id="6" name="Picture 147" descr="MCj04343890000[1]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31" y="932"/>
              <a:ext cx="2095" cy="2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WordArt 148">
              <a:hlinkClick r:id="rId3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 rot="20447736">
              <a:off x="-8" y="1355"/>
              <a:ext cx="317" cy="2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CC0000"/>
                  </a:solidFill>
                  <a:latin typeface="Georgia"/>
                </a:rPr>
                <a:t>?</a:t>
              </a:r>
            </a:p>
          </p:txBody>
        </p:sp>
        <p:sp>
          <p:nvSpPr>
            <p:cNvPr id="8" name="WordArt 149">
              <a:hlinkClick r:id="rId3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8" y="1221"/>
              <a:ext cx="317" cy="3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CC0000"/>
                  </a:solidFill>
                  <a:latin typeface="Georgia"/>
                </a:rPr>
                <a:t>?</a:t>
              </a:r>
            </a:p>
          </p:txBody>
        </p:sp>
        <p:sp>
          <p:nvSpPr>
            <p:cNvPr id="9" name="WordArt 150">
              <a:hlinkClick r:id="rId3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 rot="1619180">
              <a:off x="720" y="1344"/>
              <a:ext cx="317" cy="2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CC0000"/>
                  </a:solidFill>
                  <a:latin typeface="Georgia"/>
                </a:rPr>
                <a:t>?</a:t>
              </a:r>
            </a:p>
          </p:txBody>
        </p:sp>
      </p:grp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2852532" y="1412776"/>
            <a:ext cx="6212101" cy="26642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/>
              <a:t>Расположите в порядке убывания </a:t>
            </a:r>
          </a:p>
          <a:p>
            <a:pPr>
              <a:buNone/>
            </a:pPr>
            <a:r>
              <a:rPr lang="ru-RU" sz="2800" b="1" dirty="0" smtClean="0"/>
              <a:t>меры длины :</a:t>
            </a:r>
          </a:p>
          <a:p>
            <a:pPr>
              <a:buNone/>
            </a:pPr>
            <a:r>
              <a:rPr lang="ru-RU" sz="2800" b="1" dirty="0" smtClean="0"/>
              <a:t>     А)Аршин            Б)Пядь                      В)Сажень*          Г)Верста                      </a:t>
            </a:r>
          </a:p>
          <a:p>
            <a:pPr algn="ctr">
              <a:buNone/>
            </a:pPr>
            <a:r>
              <a:rPr lang="ru-RU" sz="2800" b="1" dirty="0" smtClean="0"/>
              <a:t>        * Имеется в виду «КОСАЯ  САЖЕНЬ»</a:t>
            </a:r>
            <a:endParaRPr lang="ru-RU" sz="2800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149080"/>
            <a:ext cx="5707063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0-конечная звезда 1"/>
          <p:cNvSpPr/>
          <p:nvPr/>
        </p:nvSpPr>
        <p:spPr>
          <a:xfrm>
            <a:off x="7452320" y="80808"/>
            <a:ext cx="1620000" cy="1620000"/>
          </a:xfrm>
          <a:prstGeom prst="star10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458600"/>
            <a:ext cx="7128792" cy="864096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Ребусы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632320" y="260648"/>
            <a:ext cx="1260000" cy="12600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2" descr="http://xn--50-6kcaj2chxxk2e.xn--p1ai/media/sub/1463/uploads/3_77Cnft7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5952879"/>
            <a:ext cx="1598013" cy="83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045" y="2414270"/>
            <a:ext cx="6645910" cy="2029460"/>
          </a:xfrm>
          <a:prstGeom prst="rect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408702" y="5399816"/>
            <a:ext cx="65921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Ответ:</a:t>
            </a:r>
            <a:r>
              <a:rPr lang="en-US" sz="4800" dirty="0" smtClean="0"/>
              <a:t> </a:t>
            </a:r>
            <a:r>
              <a:rPr lang="ru-RU" sz="4800" dirty="0" smtClean="0"/>
              <a:t>администратор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21652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41" y="-7498"/>
            <a:ext cx="9176613" cy="686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71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250825" y="1340768"/>
            <a:ext cx="4176751" cy="79107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000000"/>
                </a:solidFill>
                <a:cs typeface="Times New Roman" pitchFamily="18" charset="0"/>
              </a:rPr>
              <a:t>Логика </a:t>
            </a:r>
            <a:endParaRPr lang="ru-RU" sz="36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17457" name="Рисунок 37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6256" y="6165304"/>
            <a:ext cx="20161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AutoShape 5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44008" y="4561667"/>
            <a:ext cx="782331" cy="792088"/>
          </a:xfrm>
          <a:prstGeom prst="ellipse">
            <a:avLst/>
          </a:prstGeom>
          <a:solidFill>
            <a:srgbClr val="7BEF7E"/>
          </a:solidFill>
          <a:ln>
            <a:solidFill>
              <a:srgbClr val="7BEF7E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10</a:t>
            </a:r>
          </a:p>
        </p:txBody>
      </p:sp>
      <p:sp>
        <p:nvSpPr>
          <p:cNvPr id="80" name="AutoShape 47"/>
          <p:cNvSpPr>
            <a:spLocks noChangeArrowheads="1"/>
          </p:cNvSpPr>
          <p:nvPr/>
        </p:nvSpPr>
        <p:spPr bwMode="auto">
          <a:xfrm>
            <a:off x="286655" y="2962027"/>
            <a:ext cx="4176751" cy="791072"/>
          </a:xfrm>
          <a:prstGeom prst="roundRect">
            <a:avLst/>
          </a:prstGeom>
          <a:solidFill>
            <a:srgbClr val="EE82D9"/>
          </a:solidFill>
          <a:ln>
            <a:solidFill>
              <a:srgbClr val="FF00FF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0000"/>
                </a:solidFill>
                <a:cs typeface="Times New Roman" pitchFamily="18" charset="0"/>
              </a:rPr>
              <a:t>Реальная математика</a:t>
            </a:r>
            <a:endParaRPr lang="ru-RU" sz="32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81" name="AutoShape 47"/>
          <p:cNvSpPr>
            <a:spLocks noChangeArrowheads="1"/>
          </p:cNvSpPr>
          <p:nvPr/>
        </p:nvSpPr>
        <p:spPr bwMode="auto">
          <a:xfrm>
            <a:off x="250824" y="4581822"/>
            <a:ext cx="4176751" cy="763122"/>
          </a:xfrm>
          <a:prstGeom prst="roundRect">
            <a:avLst/>
          </a:prstGeom>
          <a:solidFill>
            <a:srgbClr val="7BEF7E"/>
          </a:solidFill>
          <a:ln>
            <a:solidFill>
              <a:srgbClr val="7BEF7E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000000"/>
                </a:solidFill>
                <a:cs typeface="Times New Roman" pitchFamily="18" charset="0"/>
              </a:rPr>
              <a:t>Алгоритмы </a:t>
            </a:r>
            <a:endParaRPr lang="ru-RU" sz="36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3074" name="Picture 2" descr="http://xn--50-6kcaj2chxxk2e.xn--p1ai/media/sub/1463/uploads/3_77Cnft7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5288" y="-148702"/>
            <a:ext cx="2240569" cy="117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AutoShape 5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531822" y="4552856"/>
            <a:ext cx="782331" cy="792088"/>
          </a:xfrm>
          <a:prstGeom prst="ellipse">
            <a:avLst/>
          </a:prstGeom>
          <a:solidFill>
            <a:srgbClr val="7BEF7E"/>
          </a:solidFill>
          <a:ln>
            <a:solidFill>
              <a:srgbClr val="7BEF7E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2</a:t>
            </a:r>
            <a:r>
              <a:rPr lang="ru-RU" sz="4000" b="1" dirty="0" smtClean="0"/>
              <a:t>0</a:t>
            </a:r>
            <a:endParaRPr lang="ru-RU" sz="4000" b="1" dirty="0"/>
          </a:p>
        </p:txBody>
      </p:sp>
      <p:sp>
        <p:nvSpPr>
          <p:cNvPr id="83" name="AutoShape 5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380311" y="4561667"/>
            <a:ext cx="782331" cy="792088"/>
          </a:xfrm>
          <a:prstGeom prst="ellipse">
            <a:avLst/>
          </a:prstGeom>
          <a:solidFill>
            <a:srgbClr val="7BEF7E"/>
          </a:solidFill>
          <a:ln>
            <a:solidFill>
              <a:srgbClr val="7BEF7E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4</a:t>
            </a:r>
            <a:r>
              <a:rPr lang="ru-RU" sz="4000" b="1" dirty="0" smtClean="0"/>
              <a:t>0</a:t>
            </a:r>
            <a:endParaRPr lang="ru-RU" sz="4000" b="1" dirty="0"/>
          </a:p>
        </p:txBody>
      </p:sp>
      <p:sp>
        <p:nvSpPr>
          <p:cNvPr id="84" name="AutoShape 58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444208" y="4552856"/>
            <a:ext cx="782331" cy="792088"/>
          </a:xfrm>
          <a:prstGeom prst="ellipse">
            <a:avLst/>
          </a:prstGeom>
          <a:solidFill>
            <a:srgbClr val="7BEF7E"/>
          </a:solidFill>
          <a:ln>
            <a:solidFill>
              <a:srgbClr val="7BEF7E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3</a:t>
            </a:r>
            <a:r>
              <a:rPr lang="ru-RU" sz="4000" b="1" dirty="0" smtClean="0"/>
              <a:t>0</a:t>
            </a:r>
            <a:endParaRPr lang="ru-RU" sz="4000" b="1" dirty="0"/>
          </a:p>
        </p:txBody>
      </p:sp>
      <p:sp>
        <p:nvSpPr>
          <p:cNvPr id="85" name="AutoShape 58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8244408" y="4580806"/>
            <a:ext cx="782331" cy="792088"/>
          </a:xfrm>
          <a:prstGeom prst="ellipse">
            <a:avLst/>
          </a:prstGeom>
          <a:solidFill>
            <a:srgbClr val="7BEF7E"/>
          </a:solidFill>
          <a:ln>
            <a:solidFill>
              <a:srgbClr val="7BEF7E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5</a:t>
            </a:r>
            <a:r>
              <a:rPr lang="ru-RU" sz="4000" b="1" dirty="0" smtClean="0"/>
              <a:t>0</a:t>
            </a:r>
            <a:endParaRPr lang="ru-RU" sz="4000" b="1" dirty="0"/>
          </a:p>
        </p:txBody>
      </p:sp>
      <p:sp>
        <p:nvSpPr>
          <p:cNvPr id="86" name="AutoShape 58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44008" y="2959609"/>
            <a:ext cx="782331" cy="792088"/>
          </a:xfrm>
          <a:prstGeom prst="ellipse">
            <a:avLst/>
          </a:prstGeom>
          <a:solidFill>
            <a:srgbClr val="EE82D9"/>
          </a:solidFill>
          <a:ln>
            <a:solidFill>
              <a:srgbClr val="FF00FF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10</a:t>
            </a:r>
          </a:p>
        </p:txBody>
      </p:sp>
      <p:sp>
        <p:nvSpPr>
          <p:cNvPr id="87" name="AutoShape 58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531822" y="2950798"/>
            <a:ext cx="782331" cy="792088"/>
          </a:xfrm>
          <a:prstGeom prst="ellipse">
            <a:avLst/>
          </a:prstGeom>
          <a:solidFill>
            <a:srgbClr val="EE82D9"/>
          </a:solidFill>
          <a:ln>
            <a:solidFill>
              <a:srgbClr val="FF00FF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2</a:t>
            </a:r>
            <a:r>
              <a:rPr lang="ru-RU" sz="4000" b="1" dirty="0" smtClean="0"/>
              <a:t>0</a:t>
            </a:r>
            <a:endParaRPr lang="ru-RU" sz="4000" b="1" dirty="0"/>
          </a:p>
        </p:txBody>
      </p:sp>
      <p:sp>
        <p:nvSpPr>
          <p:cNvPr id="88" name="AutoShape 58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7380311" y="2959609"/>
            <a:ext cx="782331" cy="792088"/>
          </a:xfrm>
          <a:prstGeom prst="ellipse">
            <a:avLst/>
          </a:prstGeom>
          <a:solidFill>
            <a:srgbClr val="EE82D9"/>
          </a:solidFill>
          <a:ln>
            <a:solidFill>
              <a:srgbClr val="FF00FF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4</a:t>
            </a:r>
            <a:r>
              <a:rPr lang="ru-RU" sz="4000" b="1" dirty="0" smtClean="0"/>
              <a:t>0</a:t>
            </a:r>
            <a:endParaRPr lang="ru-RU" sz="4000" b="1" dirty="0"/>
          </a:p>
        </p:txBody>
      </p:sp>
      <p:sp>
        <p:nvSpPr>
          <p:cNvPr id="89" name="AutoShape 58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444208" y="2950798"/>
            <a:ext cx="782331" cy="792088"/>
          </a:xfrm>
          <a:prstGeom prst="ellipse">
            <a:avLst/>
          </a:prstGeom>
          <a:solidFill>
            <a:srgbClr val="EE82D9"/>
          </a:solidFill>
          <a:ln>
            <a:solidFill>
              <a:srgbClr val="FF00FF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3</a:t>
            </a:r>
            <a:r>
              <a:rPr lang="ru-RU" sz="4000" b="1" dirty="0" smtClean="0"/>
              <a:t>0</a:t>
            </a:r>
            <a:endParaRPr lang="ru-RU" sz="4000" b="1" dirty="0"/>
          </a:p>
        </p:txBody>
      </p:sp>
      <p:sp>
        <p:nvSpPr>
          <p:cNvPr id="90" name="AutoShape 58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8244408" y="2978748"/>
            <a:ext cx="782331" cy="792088"/>
          </a:xfrm>
          <a:prstGeom prst="ellipse">
            <a:avLst/>
          </a:prstGeom>
          <a:solidFill>
            <a:srgbClr val="EE82D9"/>
          </a:solidFill>
          <a:ln>
            <a:solidFill>
              <a:srgbClr val="FF00FF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5</a:t>
            </a:r>
            <a:r>
              <a:rPr lang="ru-RU" sz="4000" b="1" dirty="0" smtClean="0"/>
              <a:t>0</a:t>
            </a:r>
            <a:endParaRPr lang="ru-RU" sz="4000" b="1" dirty="0"/>
          </a:p>
        </p:txBody>
      </p:sp>
      <p:sp>
        <p:nvSpPr>
          <p:cNvPr id="91" name="AutoShape 58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644008" y="1316304"/>
            <a:ext cx="782331" cy="79208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10</a:t>
            </a:r>
          </a:p>
        </p:txBody>
      </p:sp>
      <p:sp>
        <p:nvSpPr>
          <p:cNvPr id="92" name="AutoShape 58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531822" y="1307493"/>
            <a:ext cx="782331" cy="79208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2</a:t>
            </a:r>
            <a:r>
              <a:rPr lang="ru-RU" sz="4000" b="1" dirty="0" smtClean="0"/>
              <a:t>0</a:t>
            </a:r>
            <a:endParaRPr lang="ru-RU" sz="4000" b="1" dirty="0"/>
          </a:p>
        </p:txBody>
      </p:sp>
      <p:sp>
        <p:nvSpPr>
          <p:cNvPr id="93" name="AutoShape 58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380311" y="1316304"/>
            <a:ext cx="782331" cy="79208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4</a:t>
            </a:r>
            <a:r>
              <a:rPr lang="ru-RU" sz="4000" b="1" dirty="0" smtClean="0"/>
              <a:t>0</a:t>
            </a:r>
            <a:endParaRPr lang="ru-RU" sz="4000" b="1" dirty="0"/>
          </a:p>
        </p:txBody>
      </p:sp>
      <p:sp>
        <p:nvSpPr>
          <p:cNvPr id="94" name="AutoShape 58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444208" y="1307493"/>
            <a:ext cx="782331" cy="79208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3</a:t>
            </a:r>
            <a:r>
              <a:rPr lang="ru-RU" sz="4000" b="1" dirty="0" smtClean="0"/>
              <a:t>0</a:t>
            </a:r>
            <a:endParaRPr lang="ru-RU" sz="4000" b="1" dirty="0"/>
          </a:p>
        </p:txBody>
      </p:sp>
      <p:sp>
        <p:nvSpPr>
          <p:cNvPr id="95" name="AutoShape 58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8244408" y="1335443"/>
            <a:ext cx="782331" cy="79208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5</a:t>
            </a:r>
            <a:r>
              <a:rPr lang="ru-RU" sz="4000" b="1" dirty="0" smtClean="0"/>
              <a:t>0</a:t>
            </a:r>
            <a:endParaRPr lang="ru-RU" sz="4000" b="1" dirty="0"/>
          </a:p>
        </p:txBody>
      </p:sp>
      <p:pic>
        <p:nvPicPr>
          <p:cNvPr id="22" name="Picture 2">
            <a:hlinkClick r:id="rId2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5684" y="5678910"/>
            <a:ext cx="1313957" cy="98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68882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</p:childTnLst>
        </p:cTn>
      </p:par>
    </p:tnLst>
    <p:bldLst>
      <p:bldP spid="78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0-конечная звезда 1"/>
          <p:cNvSpPr/>
          <p:nvPr/>
        </p:nvSpPr>
        <p:spPr>
          <a:xfrm>
            <a:off x="7452320" y="80808"/>
            <a:ext cx="1620000" cy="1620000"/>
          </a:xfrm>
          <a:prstGeom prst="star10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458600"/>
            <a:ext cx="7128792" cy="8640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</a:rPr>
              <a:t>Логика 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632320" y="260648"/>
            <a:ext cx="1260000" cy="126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</a:rPr>
              <a:t>10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pic>
        <p:nvPicPr>
          <p:cNvPr id="5" name="Picture 2" descr="http://xn--50-6kcaj2chxxk2e.xn--p1ai/media/sub/1463/uploads/3_77Cnft7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5952879"/>
            <a:ext cx="1598013" cy="83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47978" y="1700808"/>
            <a:ext cx="81186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Напишите наименьшее целое число </a:t>
            </a:r>
            <a:r>
              <a:rPr lang="ru-RU" sz="4000" i="1" dirty="0"/>
              <a:t>x</a:t>
            </a:r>
            <a:r>
              <a:rPr lang="ru-RU" sz="4000" dirty="0"/>
              <a:t>, для которого истинно высказывание:</a:t>
            </a:r>
          </a:p>
          <a:p>
            <a:pPr algn="ctr"/>
            <a:endParaRPr lang="ru-RU" sz="4000" dirty="0"/>
          </a:p>
          <a:p>
            <a:pPr algn="ctr"/>
            <a:r>
              <a:rPr lang="ru-RU" sz="4000" dirty="0"/>
              <a:t>НЕ (</a:t>
            </a:r>
            <a:r>
              <a:rPr lang="ru-RU" sz="4000" i="1" dirty="0"/>
              <a:t>X</a:t>
            </a:r>
            <a:r>
              <a:rPr lang="ru-RU" sz="4000" dirty="0"/>
              <a:t> &lt; 2) И (</a:t>
            </a:r>
            <a:r>
              <a:rPr lang="ru-RU" sz="4000" i="1" dirty="0"/>
              <a:t>X</a:t>
            </a:r>
            <a:r>
              <a:rPr lang="ru-RU" sz="4000" dirty="0"/>
              <a:t> &lt; 5).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91880" y="5807347"/>
            <a:ext cx="24336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Ответ: 2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40971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0-конечная звезда 1"/>
          <p:cNvSpPr/>
          <p:nvPr/>
        </p:nvSpPr>
        <p:spPr>
          <a:xfrm>
            <a:off x="7452320" y="80808"/>
            <a:ext cx="1620000" cy="1620000"/>
          </a:xfrm>
          <a:prstGeom prst="star10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458600"/>
            <a:ext cx="7128792" cy="8640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</a:rPr>
              <a:t>Логика 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632320" y="260648"/>
            <a:ext cx="1260000" cy="126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</a:rPr>
              <a:t>20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543418"/>
            <a:ext cx="92890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Напишите наименьшее целое число, для которого истинно высказывание: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359174"/>
            <a:ext cx="90059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НЕ(Число &lt; 100) И НЕ (Число нечётное)?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91880" y="5807347"/>
            <a:ext cx="29979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Ответ: 100</a:t>
            </a:r>
            <a:endParaRPr lang="ru-RU" sz="4400" dirty="0"/>
          </a:p>
        </p:txBody>
      </p:sp>
      <p:pic>
        <p:nvPicPr>
          <p:cNvPr id="9" name="Picture 2" descr="http://xn--50-6kcaj2chxxk2e.xn--p1ai/media/sub/1463/uploads/3_77Cnft7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5952879"/>
            <a:ext cx="1598013" cy="83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67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0-конечная звезда 1"/>
          <p:cNvSpPr/>
          <p:nvPr/>
        </p:nvSpPr>
        <p:spPr>
          <a:xfrm>
            <a:off x="7452320" y="80808"/>
            <a:ext cx="1620000" cy="1620000"/>
          </a:xfrm>
          <a:prstGeom prst="star10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458600"/>
            <a:ext cx="7128792" cy="8640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</a:rPr>
              <a:t>Логика 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632320" y="260648"/>
            <a:ext cx="1260000" cy="126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</a:rPr>
              <a:t>30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520648"/>
            <a:ext cx="75425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Для какого из приведённых имён истинно высказывание: </a:t>
            </a:r>
          </a:p>
          <a:p>
            <a:r>
              <a:rPr lang="ru-RU" sz="3200" b="1" dirty="0"/>
              <a:t>НЕ</a:t>
            </a:r>
            <a:r>
              <a:rPr lang="ru-RU" sz="3200" dirty="0"/>
              <a:t>(Первая буква гласная) </a:t>
            </a:r>
            <a:r>
              <a:rPr lang="ru-RU" sz="3200" b="1" dirty="0"/>
              <a:t>И </a:t>
            </a:r>
            <a:r>
              <a:rPr lang="ru-RU" sz="3200" dirty="0"/>
              <a:t>(Третья буква согласная)?</a:t>
            </a:r>
            <a:br>
              <a:rPr lang="ru-RU" sz="3200" dirty="0"/>
            </a:br>
            <a:endParaRPr lang="ru-RU" sz="3200" dirty="0"/>
          </a:p>
          <a:p>
            <a:r>
              <a:rPr lang="ru-RU" sz="3200" dirty="0"/>
              <a:t>1) Елена</a:t>
            </a:r>
          </a:p>
          <a:p>
            <a:r>
              <a:rPr lang="ru-RU" sz="3200" dirty="0"/>
              <a:t>2) Полина</a:t>
            </a:r>
          </a:p>
          <a:p>
            <a:r>
              <a:rPr lang="ru-RU" sz="3200" dirty="0"/>
              <a:t>3) Кристина</a:t>
            </a:r>
          </a:p>
          <a:p>
            <a:r>
              <a:rPr lang="ru-RU" sz="3200" dirty="0"/>
              <a:t>4) Анна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91880" y="5807347"/>
            <a:ext cx="40200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Ответ: Полина</a:t>
            </a:r>
            <a:endParaRPr lang="ru-RU" sz="4400" dirty="0"/>
          </a:p>
        </p:txBody>
      </p:sp>
      <p:pic>
        <p:nvPicPr>
          <p:cNvPr id="9" name="Picture 2" descr="http://xn--50-6kcaj2chxxk2e.xn--p1ai/media/sub/1463/uploads/3_77Cnft7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5952879"/>
            <a:ext cx="1598013" cy="83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67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0-конечная звезда 1"/>
          <p:cNvSpPr/>
          <p:nvPr/>
        </p:nvSpPr>
        <p:spPr>
          <a:xfrm>
            <a:off x="7452320" y="80808"/>
            <a:ext cx="1620000" cy="1620000"/>
          </a:xfrm>
          <a:prstGeom prst="star10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458600"/>
            <a:ext cx="7128792" cy="8640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</a:rPr>
              <a:t>Логика 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632320" y="260648"/>
            <a:ext cx="1260000" cy="126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</a:rPr>
              <a:t>4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</a:rPr>
              <a:t>0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619564"/>
            <a:ext cx="82809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Установи, по какому принципу выстроена данная последовательность </a:t>
            </a:r>
            <a:r>
              <a:rPr lang="ru-RU" sz="4000" dirty="0" smtClean="0"/>
              <a:t>:</a:t>
            </a:r>
          </a:p>
          <a:p>
            <a:endParaRPr lang="ru-RU" sz="4000" dirty="0"/>
          </a:p>
          <a:p>
            <a:r>
              <a:rPr lang="ru-RU" sz="4000" dirty="0"/>
              <a:t>8 2 9 0 1 5 7 3 4 6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19872" y="5586335"/>
            <a:ext cx="45288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Ответ: </a:t>
            </a:r>
            <a:r>
              <a:rPr lang="ru-RU" sz="1600" dirty="0"/>
              <a:t>Все цифры следуют друг за другом в </a:t>
            </a:r>
            <a:endParaRPr lang="ru-RU" sz="1600" dirty="0" smtClean="0"/>
          </a:p>
          <a:p>
            <a:r>
              <a:rPr lang="ru-RU" sz="1600" dirty="0" smtClean="0"/>
              <a:t>соответствии </a:t>
            </a:r>
            <a:r>
              <a:rPr lang="ru-RU" sz="1600" dirty="0"/>
              <a:t>с алфавитным </a:t>
            </a:r>
            <a:r>
              <a:rPr lang="ru-RU" sz="1600" dirty="0" smtClean="0"/>
              <a:t>порядком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их названий (восемь, два, девять, ноль и т.д.).</a:t>
            </a:r>
            <a:endParaRPr lang="ru-RU" sz="1600" b="1" dirty="0"/>
          </a:p>
        </p:txBody>
      </p:sp>
      <p:pic>
        <p:nvPicPr>
          <p:cNvPr id="8" name="Picture 2" descr="http://xn--50-6kcaj2chxxk2e.xn--p1ai/media/sub/1463/uploads/3_77Cnft7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5952879"/>
            <a:ext cx="1598013" cy="83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67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0-конечная звезда 1"/>
          <p:cNvSpPr/>
          <p:nvPr/>
        </p:nvSpPr>
        <p:spPr>
          <a:xfrm>
            <a:off x="7452320" y="80808"/>
            <a:ext cx="1620000" cy="1620000"/>
          </a:xfrm>
          <a:prstGeom prst="star10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458600"/>
            <a:ext cx="7128792" cy="8640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</a:rPr>
              <a:t>Логика 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632320" y="260648"/>
            <a:ext cx="1260000" cy="126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</a:rPr>
              <a:t>50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520648"/>
            <a:ext cx="78306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Напишите наименьшее целое число </a:t>
            </a:r>
            <a:r>
              <a:rPr lang="ru-RU" sz="4000" i="1" dirty="0"/>
              <a:t>x</a:t>
            </a:r>
            <a:r>
              <a:rPr lang="ru-RU" sz="4000" dirty="0"/>
              <a:t>, для которого истинно высказывание</a:t>
            </a:r>
            <a:r>
              <a:rPr lang="ru-RU" dirty="0"/>
              <a:t>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3459640"/>
            <a:ext cx="53709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/>
              <a:t>НЕ (</a:t>
            </a:r>
            <a:r>
              <a:rPr lang="ru-RU" sz="4000" i="1" dirty="0"/>
              <a:t>X</a:t>
            </a:r>
            <a:r>
              <a:rPr lang="ru-RU" sz="4000" dirty="0"/>
              <a:t>  И (</a:t>
            </a:r>
            <a:r>
              <a:rPr lang="ru-RU" sz="4000" i="1" dirty="0"/>
              <a:t>X</a:t>
            </a:r>
            <a:r>
              <a:rPr lang="ru-RU" sz="4000" dirty="0"/>
              <a:t> нечётное)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99792" y="5661248"/>
            <a:ext cx="32544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Ответ: 7</a:t>
            </a:r>
            <a:endParaRPr lang="ru-RU" sz="6000" dirty="0"/>
          </a:p>
        </p:txBody>
      </p:sp>
      <p:pic>
        <p:nvPicPr>
          <p:cNvPr id="9" name="Picture 2" descr="http://xn--50-6kcaj2chxxk2e.xn--p1ai/media/sub/1463/uploads/3_77Cnft7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5952879"/>
            <a:ext cx="1598013" cy="83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67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0-конечная звезда 1"/>
          <p:cNvSpPr/>
          <p:nvPr/>
        </p:nvSpPr>
        <p:spPr>
          <a:xfrm>
            <a:off x="7452320" y="80808"/>
            <a:ext cx="1620000" cy="1620000"/>
          </a:xfrm>
          <a:prstGeom prst="star10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458600"/>
            <a:ext cx="7128792" cy="864096"/>
          </a:xfrm>
          <a:prstGeom prst="roundRect">
            <a:avLst/>
          </a:prstGeom>
          <a:solidFill>
            <a:srgbClr val="EE82D9"/>
          </a:solidFill>
          <a:ln>
            <a:solidFill>
              <a:srgbClr val="EE82D9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Реальная математика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632320" y="260648"/>
            <a:ext cx="1260000" cy="1260000"/>
          </a:xfrm>
          <a:prstGeom prst="ellipse">
            <a:avLst/>
          </a:prstGeom>
          <a:solidFill>
            <a:srgbClr val="EE82D9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r>
              <a:rPr lang="ru-RU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734" y="1412776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2400" dirty="0"/>
              <a:t>На рисунке показано как изменялась температура воздуха на протяжении одних суток. По горизонтали указано время суток, по вертикали значение температуры воздуха в градусах Цельсия. Найдите наименьшее значение температуры во второй половине суток.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1868" y="3331920"/>
            <a:ext cx="5880452" cy="29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14566" y="6319920"/>
            <a:ext cx="4349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Ответ: 4</a:t>
            </a:r>
            <a:endParaRPr lang="ru-RU" sz="3600" dirty="0"/>
          </a:p>
        </p:txBody>
      </p:sp>
      <p:pic>
        <p:nvPicPr>
          <p:cNvPr id="9" name="Picture 2" descr="http://xn--50-6kcaj2chxxk2e.xn--p1ai/media/sub/1463/uploads/3_77Cnft7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5952879"/>
            <a:ext cx="1598013" cy="83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71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0-конечная звезда 1"/>
          <p:cNvSpPr/>
          <p:nvPr/>
        </p:nvSpPr>
        <p:spPr>
          <a:xfrm>
            <a:off x="7452320" y="80808"/>
            <a:ext cx="1620000" cy="1620000"/>
          </a:xfrm>
          <a:prstGeom prst="star10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458600"/>
            <a:ext cx="7128792" cy="864096"/>
          </a:xfrm>
          <a:prstGeom prst="roundRect">
            <a:avLst/>
          </a:prstGeom>
          <a:solidFill>
            <a:srgbClr val="EE82D9"/>
          </a:solidFill>
          <a:ln>
            <a:solidFill>
              <a:srgbClr val="EE82D9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Реальная математика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632320" y="260648"/>
            <a:ext cx="1260000" cy="1260000"/>
          </a:xfrm>
          <a:prstGeom prst="ellipse">
            <a:avLst/>
          </a:prstGeom>
          <a:solidFill>
            <a:srgbClr val="EE82D9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824393"/>
            <a:ext cx="1011237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59044" y="1920893"/>
            <a:ext cx="74705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2800" dirty="0"/>
              <a:t>В выборах мэра предложены две кандидатуры. Голоса избирателей разделились в отношении 8 : 17.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Сколько </a:t>
            </a:r>
            <a:r>
              <a:rPr lang="ru-RU" sz="2800" dirty="0"/>
              <a:t>процентов избирателей проголосовало за неизбранную кандидатуру?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83240" y="5445224"/>
            <a:ext cx="4349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Ответ: 32%</a:t>
            </a:r>
            <a:endParaRPr lang="ru-RU" sz="3600" dirty="0"/>
          </a:p>
        </p:txBody>
      </p:sp>
      <p:pic>
        <p:nvPicPr>
          <p:cNvPr id="10" name="Picture 2" descr="http://xn--50-6kcaj2chxxk2e.xn--p1ai/media/sub/1463/uploads/3_77Cnft7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5952879"/>
            <a:ext cx="1598013" cy="83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4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900igr.net/up/datas/216082/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099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32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0-конечная звезда 1"/>
          <p:cNvSpPr/>
          <p:nvPr/>
        </p:nvSpPr>
        <p:spPr>
          <a:xfrm>
            <a:off x="7452320" y="80808"/>
            <a:ext cx="1620000" cy="1620000"/>
          </a:xfrm>
          <a:prstGeom prst="star10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458600"/>
            <a:ext cx="7128792" cy="864096"/>
          </a:xfrm>
          <a:prstGeom prst="roundRect">
            <a:avLst/>
          </a:prstGeom>
          <a:solidFill>
            <a:srgbClr val="EE82D9"/>
          </a:solidFill>
          <a:ln>
            <a:solidFill>
              <a:srgbClr val="EE82D9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Реальная математика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632320" y="260648"/>
            <a:ext cx="1260000" cy="1260000"/>
          </a:xfrm>
          <a:prstGeom prst="ellipse">
            <a:avLst/>
          </a:prstGeom>
          <a:solidFill>
            <a:srgbClr val="EE82D9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7561" y="1748767"/>
            <a:ext cx="6678488" cy="18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lnSpc>
                <a:spcPts val="3400"/>
              </a:lnSpc>
              <a:buNone/>
            </a:pPr>
            <a:r>
              <a:rPr lang="ru-RU" b="1" dirty="0"/>
              <a:t>Поступивший  в продажу в январе мобильный телефон стоил 7400 рублей. В ноябре он стал стоить 6290 рублей. На сколько процентов снизилась цена на мобильный телефон в период с января по ноябрь?</a:t>
            </a:r>
          </a:p>
        </p:txBody>
      </p:sp>
      <p:pic>
        <p:nvPicPr>
          <p:cNvPr id="7" name="Picture 4" descr="http://s017.radikal.ru/i416/1607/bf/b67245323a7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3978000"/>
            <a:ext cx="2879999" cy="2880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83240" y="5445224"/>
            <a:ext cx="4349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Ответ: 15%</a:t>
            </a:r>
            <a:endParaRPr lang="ru-RU" sz="3600" dirty="0"/>
          </a:p>
        </p:txBody>
      </p:sp>
      <p:pic>
        <p:nvPicPr>
          <p:cNvPr id="9" name="Picture 2" descr="http://xn--50-6kcaj2chxxk2e.xn--p1ai/media/sub/1463/uploads/3_77Cnft7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5952879"/>
            <a:ext cx="1598013" cy="83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4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0-конечная звезда 1"/>
          <p:cNvSpPr/>
          <p:nvPr/>
        </p:nvSpPr>
        <p:spPr>
          <a:xfrm>
            <a:off x="7452320" y="80808"/>
            <a:ext cx="1620000" cy="1620000"/>
          </a:xfrm>
          <a:prstGeom prst="star10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458600"/>
            <a:ext cx="7128792" cy="864096"/>
          </a:xfrm>
          <a:prstGeom prst="roundRect">
            <a:avLst/>
          </a:prstGeom>
          <a:solidFill>
            <a:srgbClr val="EE82D9"/>
          </a:solidFill>
          <a:ln>
            <a:solidFill>
              <a:srgbClr val="EE82D9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Реальная математика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632320" y="260648"/>
            <a:ext cx="1260000" cy="1260000"/>
          </a:xfrm>
          <a:prstGeom prst="ellipse">
            <a:avLst/>
          </a:prstGeom>
          <a:solidFill>
            <a:srgbClr val="EE82D9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634" y="1679378"/>
            <a:ext cx="809672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3200" dirty="0"/>
              <a:t>Вероятность того, что новая шариковая ручка пишет плохо (или не пишет),  равна 0,26. Покупатель в магазине выбирает одну шариковую ручку. Найдите вероятность того, что эта шариковая ручка пишет хорошо</a:t>
            </a:r>
            <a:r>
              <a:rPr lang="ru-RU" b="1" dirty="0"/>
              <a:t>. </a:t>
            </a:r>
          </a:p>
        </p:txBody>
      </p:sp>
      <p:pic>
        <p:nvPicPr>
          <p:cNvPr id="7" name="Picture 4" descr="https://cdn.pixabay.com/photo/2012/04/15/22/11/inkpen-35510_128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155" y="4869160"/>
            <a:ext cx="1397293" cy="161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44008" y="5789375"/>
            <a:ext cx="28741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Ответ: 0,74</a:t>
            </a:r>
            <a:endParaRPr lang="ru-RU" sz="4000" dirty="0"/>
          </a:p>
        </p:txBody>
      </p:sp>
      <p:pic>
        <p:nvPicPr>
          <p:cNvPr id="9" name="Picture 2" descr="http://xn--50-6kcaj2chxxk2e.xn--p1ai/media/sub/1463/uploads/3_77Cnft7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5952879"/>
            <a:ext cx="1598013" cy="83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4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0-конечная звезда 1"/>
          <p:cNvSpPr/>
          <p:nvPr/>
        </p:nvSpPr>
        <p:spPr>
          <a:xfrm>
            <a:off x="7452320" y="80808"/>
            <a:ext cx="1620000" cy="1620000"/>
          </a:xfrm>
          <a:prstGeom prst="star10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458600"/>
            <a:ext cx="7128792" cy="864096"/>
          </a:xfrm>
          <a:prstGeom prst="roundRect">
            <a:avLst/>
          </a:prstGeom>
          <a:solidFill>
            <a:srgbClr val="EE82D9"/>
          </a:solidFill>
          <a:ln>
            <a:solidFill>
              <a:srgbClr val="EE82D9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Реальная математика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632320" y="260648"/>
            <a:ext cx="1260000" cy="1260000"/>
          </a:xfrm>
          <a:prstGeom prst="ellipse">
            <a:avLst/>
          </a:prstGeom>
          <a:solidFill>
            <a:srgbClr val="EE82D9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808842"/>
            <a:ext cx="1800200" cy="1822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355976" y="5864696"/>
            <a:ext cx="2188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Ответ: -14,4</a:t>
            </a:r>
            <a:endParaRPr lang="ru-RU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9172730" cy="819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xn--50-6kcaj2chxxk2e.xn--p1ai/media/sub/1463/uploads/3_77Cnft7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5952879"/>
            <a:ext cx="1598013" cy="83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4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0-конечная звезда 1"/>
          <p:cNvSpPr/>
          <p:nvPr/>
        </p:nvSpPr>
        <p:spPr>
          <a:xfrm>
            <a:off x="7452320" y="80808"/>
            <a:ext cx="1620000" cy="1620000"/>
          </a:xfrm>
          <a:prstGeom prst="star10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458600"/>
            <a:ext cx="7128792" cy="864096"/>
          </a:xfrm>
          <a:prstGeom prst="roundRect">
            <a:avLst/>
          </a:prstGeom>
          <a:solidFill>
            <a:srgbClr val="7BEF7E"/>
          </a:solidFill>
          <a:ln>
            <a:solidFill>
              <a:srgbClr val="EE82D9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Алгоритмы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632320" y="260648"/>
            <a:ext cx="1260000" cy="1260000"/>
          </a:xfrm>
          <a:prstGeom prst="ellipse">
            <a:avLst/>
          </a:prstGeom>
          <a:solidFill>
            <a:srgbClr val="7BEF7E"/>
          </a:solidFill>
          <a:ln>
            <a:solidFill>
              <a:srgbClr val="7BEF7E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520648"/>
            <a:ext cx="8374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Запишите значение переменной </a:t>
            </a:r>
            <a:r>
              <a:rPr lang="ru-RU" sz="2400" i="1" dirty="0"/>
              <a:t>s</a:t>
            </a:r>
            <a:r>
              <a:rPr lang="ru-RU" sz="2400" dirty="0"/>
              <a:t>, полученное в результате работы следующей программы.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64869" y="2564904"/>
            <a:ext cx="3718393" cy="304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43908" y="6001692"/>
            <a:ext cx="2257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Ответ: 30</a:t>
            </a:r>
            <a:endParaRPr lang="ru-RU" sz="3600" dirty="0"/>
          </a:p>
        </p:txBody>
      </p:sp>
      <p:pic>
        <p:nvPicPr>
          <p:cNvPr id="9" name="Picture 2" descr="http://xn--50-6kcaj2chxxk2e.xn--p1ai/media/sub/1463/uploads/3_77Cnft7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5952879"/>
            <a:ext cx="1598013" cy="83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71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0-конечная звезда 1"/>
          <p:cNvSpPr/>
          <p:nvPr/>
        </p:nvSpPr>
        <p:spPr>
          <a:xfrm>
            <a:off x="7452320" y="80808"/>
            <a:ext cx="1620000" cy="1620000"/>
          </a:xfrm>
          <a:prstGeom prst="star10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458600"/>
            <a:ext cx="7128792" cy="864096"/>
          </a:xfrm>
          <a:prstGeom prst="roundRect">
            <a:avLst/>
          </a:prstGeom>
          <a:solidFill>
            <a:srgbClr val="7BEF7E"/>
          </a:solidFill>
          <a:ln>
            <a:solidFill>
              <a:srgbClr val="EE82D9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Алгоритмы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632320" y="260648"/>
            <a:ext cx="1260000" cy="1260000"/>
          </a:xfrm>
          <a:prstGeom prst="ellipse">
            <a:avLst/>
          </a:prstGeom>
          <a:solidFill>
            <a:srgbClr val="7BEF7E"/>
          </a:solidFill>
          <a:ln>
            <a:solidFill>
              <a:srgbClr val="7BEF7E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2" descr="https://static.daru-dar.org/s1024/02.dd/00/b0/0d/b00dfc391a06dfe313af1b8e441c1185da2e9937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572852"/>
            <a:ext cx="4398519" cy="484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xn--50-6kcaj2chxxk2e.xn--p1ai/media/sub/1463/uploads/3_77Cnft7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5952879"/>
            <a:ext cx="1598013" cy="83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86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458600"/>
            <a:ext cx="7128792" cy="864096"/>
          </a:xfrm>
          <a:prstGeom prst="roundRect">
            <a:avLst/>
          </a:prstGeom>
          <a:solidFill>
            <a:srgbClr val="7BEF7E"/>
          </a:solidFill>
          <a:ln>
            <a:solidFill>
              <a:srgbClr val="EE82D9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Алгоритмы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10-конечная звезда 2"/>
          <p:cNvSpPr/>
          <p:nvPr/>
        </p:nvSpPr>
        <p:spPr>
          <a:xfrm>
            <a:off x="7452320" y="80808"/>
            <a:ext cx="1620000" cy="1620000"/>
          </a:xfrm>
          <a:prstGeom prst="star10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632320" y="260648"/>
            <a:ext cx="1260000" cy="1260000"/>
          </a:xfrm>
          <a:prstGeom prst="ellipse">
            <a:avLst/>
          </a:prstGeom>
          <a:solidFill>
            <a:srgbClr val="7BEF7E"/>
          </a:solidFill>
          <a:ln>
            <a:solidFill>
              <a:srgbClr val="7BEF7E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30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1520648"/>
            <a:ext cx="7686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Как называется свойство алгоритма, означающее, что он всегда приводит к результату через конечное, возможно, очень большое, число шагов?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91680" y="5952879"/>
            <a:ext cx="5470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Ответ: результативность</a:t>
            </a:r>
            <a:endParaRPr lang="ru-RU" sz="3600" dirty="0"/>
          </a:p>
        </p:txBody>
      </p:sp>
      <p:pic>
        <p:nvPicPr>
          <p:cNvPr id="8" name="Picture 2" descr="http://xn--50-6kcaj2chxxk2e.xn--p1ai/media/sub/1463/uploads/3_77Cnft7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5952879"/>
            <a:ext cx="1598013" cy="83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22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0-конечная звезда 1"/>
          <p:cNvSpPr/>
          <p:nvPr/>
        </p:nvSpPr>
        <p:spPr>
          <a:xfrm>
            <a:off x="7452320" y="80808"/>
            <a:ext cx="1620000" cy="1620000"/>
          </a:xfrm>
          <a:prstGeom prst="star10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458600"/>
            <a:ext cx="7128792" cy="864096"/>
          </a:xfrm>
          <a:prstGeom prst="roundRect">
            <a:avLst/>
          </a:prstGeom>
          <a:solidFill>
            <a:srgbClr val="7BEF7E"/>
          </a:solidFill>
          <a:ln>
            <a:solidFill>
              <a:srgbClr val="EE82D9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Алгоритмы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632320" y="260648"/>
            <a:ext cx="1260000" cy="1260000"/>
          </a:xfrm>
          <a:prstGeom prst="ellipse">
            <a:avLst/>
          </a:prstGeom>
          <a:solidFill>
            <a:srgbClr val="7BEF7E"/>
          </a:solidFill>
          <a:ln>
            <a:solidFill>
              <a:srgbClr val="7BEF7E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30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2770" y="1628800"/>
            <a:ext cx="80466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Определите значение переменной </a:t>
            </a:r>
            <a:r>
              <a:rPr lang="ru-RU" sz="4000" b="1" dirty="0"/>
              <a:t>b</a:t>
            </a:r>
            <a:r>
              <a:rPr lang="ru-RU" sz="4000" dirty="0"/>
              <a:t> после выполнения алгоритма:</a:t>
            </a:r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95936" y="3645024"/>
            <a:ext cx="2880320" cy="20905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91680" y="5952879"/>
            <a:ext cx="2217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Ответ: 52</a:t>
            </a:r>
            <a:endParaRPr lang="ru-RU" sz="3600" dirty="0"/>
          </a:p>
        </p:txBody>
      </p:sp>
      <p:pic>
        <p:nvPicPr>
          <p:cNvPr id="9" name="Picture 2" descr="http://xn--50-6kcaj2chxxk2e.xn--p1ai/media/sub/1463/uploads/3_77Cnft7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5952879"/>
            <a:ext cx="1598013" cy="83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86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0-конечная звезда 1"/>
          <p:cNvSpPr/>
          <p:nvPr/>
        </p:nvSpPr>
        <p:spPr>
          <a:xfrm>
            <a:off x="7452320" y="80808"/>
            <a:ext cx="1620000" cy="1620000"/>
          </a:xfrm>
          <a:prstGeom prst="star10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458600"/>
            <a:ext cx="7128792" cy="864096"/>
          </a:xfrm>
          <a:prstGeom prst="roundRect">
            <a:avLst/>
          </a:prstGeom>
          <a:solidFill>
            <a:srgbClr val="7BEF7E"/>
          </a:solidFill>
          <a:ln>
            <a:solidFill>
              <a:srgbClr val="EE82D9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Алгоритмы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632320" y="260648"/>
            <a:ext cx="1260000" cy="1260000"/>
          </a:xfrm>
          <a:prstGeom prst="ellipse">
            <a:avLst/>
          </a:prstGeom>
          <a:solidFill>
            <a:srgbClr val="7BEF7E"/>
          </a:solidFill>
          <a:ln>
            <a:solidFill>
              <a:srgbClr val="7BEF7E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3908" y="6001692"/>
            <a:ext cx="2026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Ответ: 5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520496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Ниже приведена </a:t>
            </a:r>
            <a:r>
              <a:rPr lang="ru-RU" sz="2400" dirty="0" smtClean="0"/>
              <a:t>программа.</a:t>
            </a:r>
            <a:r>
              <a:rPr lang="ru-RU" sz="2400" dirty="0"/>
              <a:t> Было проведено </a:t>
            </a:r>
            <a:r>
              <a:rPr lang="ru-RU" sz="2400" b="1" dirty="0"/>
              <a:t>9</a:t>
            </a:r>
            <a:r>
              <a:rPr lang="ru-RU" sz="2400" dirty="0"/>
              <a:t> запусков программы, при которых в качестве значений переменных вводились следующие пары чисел (</a:t>
            </a:r>
            <a:r>
              <a:rPr lang="ru-RU" sz="2400" i="1" dirty="0"/>
              <a:t>s</a:t>
            </a:r>
            <a:r>
              <a:rPr lang="ru-RU" sz="2400" dirty="0"/>
              <a:t>, </a:t>
            </a:r>
            <a:r>
              <a:rPr lang="ru-RU" sz="2400" i="1" dirty="0"/>
              <a:t>t</a:t>
            </a:r>
            <a:r>
              <a:rPr lang="ru-RU" sz="2400" dirty="0"/>
              <a:t>):</a:t>
            </a:r>
          </a:p>
          <a:p>
            <a:r>
              <a:rPr lang="ru-RU" sz="2400" dirty="0"/>
              <a:t>(1, 2); (11, 2); (1, 12); (11, 12); (-11, -12); (-11, 12); (-12, 11); (10, 10); (10, 5)</a:t>
            </a:r>
            <a:r>
              <a:rPr lang="ru-RU" sz="2400" i="1" dirty="0"/>
              <a:t>Сколько было запусков, при которых программа напечатала </a:t>
            </a:r>
            <a:r>
              <a:rPr lang="ru-RU" sz="2400" b="1" i="1" dirty="0"/>
              <a:t>«YES»</a:t>
            </a:r>
            <a:r>
              <a:rPr lang="ru-RU" sz="2400" i="1" dirty="0"/>
              <a:t>?</a:t>
            </a:r>
            <a:endParaRPr lang="ru-RU" sz="2400" dirty="0"/>
          </a:p>
          <a:p>
            <a:endParaRPr lang="ru-RU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39261" y="2276872"/>
            <a:ext cx="3653864" cy="258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xn--50-6kcaj2chxxk2e.xn--p1ai/media/sub/1463/uploads/3_77Cnft7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5952879"/>
            <a:ext cx="1598013" cy="83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86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0-конечная звезда 1"/>
          <p:cNvSpPr/>
          <p:nvPr/>
        </p:nvSpPr>
        <p:spPr>
          <a:xfrm>
            <a:off x="7452320" y="80808"/>
            <a:ext cx="1620000" cy="1620000"/>
          </a:xfrm>
          <a:prstGeom prst="star10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458600"/>
            <a:ext cx="7128792" cy="864096"/>
          </a:xfrm>
          <a:prstGeom prst="roundRect">
            <a:avLst/>
          </a:prstGeom>
          <a:solidFill>
            <a:srgbClr val="7BEF7E"/>
          </a:solidFill>
          <a:ln>
            <a:solidFill>
              <a:srgbClr val="EE82D9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Алгоритмы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632320" y="260648"/>
            <a:ext cx="1260000" cy="1260000"/>
          </a:xfrm>
          <a:prstGeom prst="ellipse">
            <a:avLst/>
          </a:prstGeom>
          <a:solidFill>
            <a:srgbClr val="7BEF7E"/>
          </a:solidFill>
          <a:ln>
            <a:solidFill>
              <a:srgbClr val="7BEF7E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443841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У исполнителя </a:t>
            </a:r>
            <a:r>
              <a:rPr lang="ru-RU" sz="2400" dirty="0" err="1"/>
              <a:t>Квадратор</a:t>
            </a:r>
            <a:r>
              <a:rPr lang="ru-RU" sz="2400" dirty="0"/>
              <a:t> две команды, которым присвоены номера:</a:t>
            </a:r>
          </a:p>
          <a:p>
            <a:r>
              <a:rPr lang="ru-RU" sz="2400" dirty="0"/>
              <a:t> </a:t>
            </a:r>
          </a:p>
          <a:p>
            <a:r>
              <a:rPr lang="ru-RU" sz="2400" b="1" dirty="0"/>
              <a:t>1. вычти 3</a:t>
            </a:r>
            <a:endParaRPr lang="ru-RU" sz="2400" dirty="0"/>
          </a:p>
          <a:p>
            <a:r>
              <a:rPr lang="ru-RU" sz="2400" b="1" dirty="0"/>
              <a:t>2. возведи в квадрат</a:t>
            </a:r>
            <a:endParaRPr lang="ru-RU" sz="2400" dirty="0"/>
          </a:p>
          <a:p>
            <a:r>
              <a:rPr lang="ru-RU" sz="2400" dirty="0"/>
              <a:t> </a:t>
            </a:r>
          </a:p>
          <a:p>
            <a:r>
              <a:rPr lang="ru-RU" sz="2400" dirty="0"/>
              <a:t>Первая из них уменьшает число на экране на 3, вторая возводит его во вторую степень. Исполнитель работает только с натуральными числами. </a:t>
            </a:r>
            <a:r>
              <a:rPr lang="ru-RU" sz="2400" dirty="0">
                <a:solidFill>
                  <a:srgbClr val="FF0000"/>
                </a:solidFill>
              </a:rPr>
              <a:t>Составьте алгоритм получения из числа 4 числа 49</a:t>
            </a:r>
            <a:r>
              <a:rPr lang="ru-RU" sz="2400" dirty="0"/>
              <a:t>, содержащий не более 5 команд. В качестве ответа назовите  только номера команд.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43908" y="6001692"/>
            <a:ext cx="2949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Ответ: </a:t>
            </a:r>
            <a:r>
              <a:rPr lang="ru-RU" sz="3600" dirty="0"/>
              <a:t>21112</a:t>
            </a:r>
            <a:endParaRPr lang="ru-RU" sz="3600" b="1" dirty="0"/>
          </a:p>
        </p:txBody>
      </p:sp>
      <p:pic>
        <p:nvPicPr>
          <p:cNvPr id="8" name="Picture 2" descr="http://xn--50-6kcaj2chxxk2e.xn--p1ai/media/sub/1463/uploads/3_77Cnft7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5952879"/>
            <a:ext cx="1598013" cy="83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86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4668" y="1"/>
            <a:ext cx="9186749" cy="686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25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250825" y="1340768"/>
            <a:ext cx="4176751" cy="791072"/>
          </a:xfrm>
          <a:prstGeom prst="roundRect">
            <a:avLst/>
          </a:prstGeom>
          <a:solidFill>
            <a:srgbClr val="FF6600"/>
          </a:solidFill>
          <a:ln>
            <a:solidFill>
              <a:srgbClr val="FF660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000000"/>
                </a:solidFill>
                <a:cs typeface="Times New Roman" pitchFamily="18" charset="0"/>
              </a:rPr>
              <a:t>Числа и выражения</a:t>
            </a:r>
            <a:endParaRPr lang="ru-RU" sz="36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17457" name="Рисунок 37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6256" y="6165304"/>
            <a:ext cx="20161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AutoShape 5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44008" y="4561667"/>
            <a:ext cx="782331" cy="79208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10</a:t>
            </a:r>
          </a:p>
        </p:txBody>
      </p:sp>
      <p:sp>
        <p:nvSpPr>
          <p:cNvPr id="80" name="AutoShape 47"/>
          <p:cNvSpPr>
            <a:spLocks noChangeArrowheads="1"/>
          </p:cNvSpPr>
          <p:nvPr/>
        </p:nvSpPr>
        <p:spPr bwMode="auto">
          <a:xfrm>
            <a:off x="286655" y="2962027"/>
            <a:ext cx="4176751" cy="79107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000000"/>
                </a:solidFill>
                <a:cs typeface="Times New Roman" pitchFamily="18" charset="0"/>
              </a:rPr>
              <a:t>Графики </a:t>
            </a:r>
            <a:endParaRPr lang="ru-RU" sz="36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81" name="AutoShape 47"/>
          <p:cNvSpPr>
            <a:spLocks noChangeArrowheads="1"/>
          </p:cNvSpPr>
          <p:nvPr/>
        </p:nvSpPr>
        <p:spPr bwMode="auto">
          <a:xfrm>
            <a:off x="250824" y="4581822"/>
            <a:ext cx="4176751" cy="79107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000000"/>
                </a:solidFill>
                <a:cs typeface="Times New Roman" pitchFamily="18" charset="0"/>
              </a:rPr>
              <a:t>Ребусы </a:t>
            </a:r>
            <a:endParaRPr lang="ru-RU" sz="36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3074" name="Picture 2" descr="http://xn--50-6kcaj2chxxk2e.xn--p1ai/media/sub/1463/uploads/3_77Cnft7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5288" y="-148702"/>
            <a:ext cx="2240569" cy="117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AutoShape 5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531822" y="4552856"/>
            <a:ext cx="782331" cy="79208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2</a:t>
            </a:r>
            <a:r>
              <a:rPr lang="ru-RU" sz="4000" b="1" dirty="0" smtClean="0"/>
              <a:t>0</a:t>
            </a:r>
            <a:endParaRPr lang="ru-RU" sz="4000" b="1" dirty="0"/>
          </a:p>
        </p:txBody>
      </p:sp>
      <p:sp>
        <p:nvSpPr>
          <p:cNvPr id="83" name="AutoShape 5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380311" y="4561667"/>
            <a:ext cx="782331" cy="79208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4</a:t>
            </a:r>
            <a:r>
              <a:rPr lang="ru-RU" sz="4000" b="1" dirty="0" smtClean="0"/>
              <a:t>0</a:t>
            </a:r>
            <a:endParaRPr lang="ru-RU" sz="4000" b="1" dirty="0"/>
          </a:p>
        </p:txBody>
      </p:sp>
      <p:sp>
        <p:nvSpPr>
          <p:cNvPr id="84" name="AutoShape 58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444208" y="4552856"/>
            <a:ext cx="782331" cy="79208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3</a:t>
            </a:r>
            <a:r>
              <a:rPr lang="ru-RU" sz="4000" b="1" dirty="0" smtClean="0"/>
              <a:t>0</a:t>
            </a:r>
            <a:endParaRPr lang="ru-RU" sz="4000" b="1" dirty="0"/>
          </a:p>
        </p:txBody>
      </p:sp>
      <p:sp>
        <p:nvSpPr>
          <p:cNvPr id="85" name="AutoShape 58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8244408" y="4580806"/>
            <a:ext cx="782331" cy="79208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5</a:t>
            </a:r>
            <a:r>
              <a:rPr lang="ru-RU" sz="4000" b="1" dirty="0" smtClean="0"/>
              <a:t>0</a:t>
            </a:r>
            <a:endParaRPr lang="ru-RU" sz="4000" b="1" dirty="0"/>
          </a:p>
        </p:txBody>
      </p:sp>
      <p:sp>
        <p:nvSpPr>
          <p:cNvPr id="86" name="AutoShape 58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44008" y="2959609"/>
            <a:ext cx="782331" cy="79208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10</a:t>
            </a:r>
          </a:p>
        </p:txBody>
      </p:sp>
      <p:sp>
        <p:nvSpPr>
          <p:cNvPr id="87" name="AutoShape 58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531822" y="2950798"/>
            <a:ext cx="782331" cy="79208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2</a:t>
            </a:r>
            <a:r>
              <a:rPr lang="ru-RU" sz="4000" b="1" dirty="0" smtClean="0"/>
              <a:t>0</a:t>
            </a:r>
            <a:endParaRPr lang="ru-RU" sz="4000" b="1" dirty="0"/>
          </a:p>
        </p:txBody>
      </p:sp>
      <p:sp>
        <p:nvSpPr>
          <p:cNvPr id="88" name="AutoShape 58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7380311" y="2959609"/>
            <a:ext cx="782331" cy="79208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4</a:t>
            </a:r>
            <a:r>
              <a:rPr lang="ru-RU" sz="4000" b="1" dirty="0" smtClean="0"/>
              <a:t>0</a:t>
            </a:r>
            <a:endParaRPr lang="ru-RU" sz="4000" b="1" dirty="0"/>
          </a:p>
        </p:txBody>
      </p:sp>
      <p:sp>
        <p:nvSpPr>
          <p:cNvPr id="89" name="AutoShape 58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444208" y="2950798"/>
            <a:ext cx="782331" cy="79208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3</a:t>
            </a:r>
            <a:r>
              <a:rPr lang="ru-RU" sz="4000" b="1" dirty="0" smtClean="0"/>
              <a:t>0</a:t>
            </a:r>
            <a:endParaRPr lang="ru-RU" sz="4000" b="1" dirty="0"/>
          </a:p>
        </p:txBody>
      </p:sp>
      <p:sp>
        <p:nvSpPr>
          <p:cNvPr id="90" name="AutoShape 58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8244408" y="2978748"/>
            <a:ext cx="782331" cy="79208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5</a:t>
            </a:r>
            <a:r>
              <a:rPr lang="ru-RU" sz="4000" b="1" dirty="0" smtClean="0"/>
              <a:t>0</a:t>
            </a:r>
            <a:endParaRPr lang="ru-RU" sz="4000" b="1" dirty="0"/>
          </a:p>
        </p:txBody>
      </p:sp>
      <p:sp>
        <p:nvSpPr>
          <p:cNvPr id="91" name="AutoShape 58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644008" y="1316304"/>
            <a:ext cx="782331" cy="79208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10</a:t>
            </a:r>
          </a:p>
        </p:txBody>
      </p:sp>
      <p:sp>
        <p:nvSpPr>
          <p:cNvPr id="92" name="AutoShape 58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531822" y="1307493"/>
            <a:ext cx="782331" cy="79208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2</a:t>
            </a:r>
            <a:r>
              <a:rPr lang="ru-RU" sz="4000" b="1" dirty="0" smtClean="0"/>
              <a:t>0</a:t>
            </a:r>
            <a:endParaRPr lang="ru-RU" sz="4000" b="1" dirty="0"/>
          </a:p>
        </p:txBody>
      </p:sp>
      <p:sp>
        <p:nvSpPr>
          <p:cNvPr id="93" name="AutoShape 58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380311" y="1316304"/>
            <a:ext cx="782331" cy="79208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4</a:t>
            </a:r>
            <a:r>
              <a:rPr lang="ru-RU" sz="4000" b="1" dirty="0" smtClean="0"/>
              <a:t>0</a:t>
            </a:r>
            <a:endParaRPr lang="ru-RU" sz="4000" b="1" dirty="0"/>
          </a:p>
        </p:txBody>
      </p:sp>
      <p:sp>
        <p:nvSpPr>
          <p:cNvPr id="94" name="AutoShape 58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444208" y="1307493"/>
            <a:ext cx="782331" cy="79208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3</a:t>
            </a:r>
            <a:r>
              <a:rPr lang="ru-RU" sz="4000" b="1" dirty="0" smtClean="0"/>
              <a:t>0</a:t>
            </a:r>
            <a:endParaRPr lang="ru-RU" sz="4000" b="1" dirty="0"/>
          </a:p>
        </p:txBody>
      </p:sp>
      <p:sp>
        <p:nvSpPr>
          <p:cNvPr id="95" name="AutoShape 58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8244408" y="1335443"/>
            <a:ext cx="782331" cy="79208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5</a:t>
            </a:r>
            <a:r>
              <a:rPr lang="ru-RU" sz="4000" b="1" dirty="0" smtClean="0"/>
              <a:t>0</a:t>
            </a:r>
            <a:endParaRPr lang="ru-RU" sz="4000" b="1" dirty="0"/>
          </a:p>
        </p:txBody>
      </p:sp>
      <p:pic>
        <p:nvPicPr>
          <p:cNvPr id="1026" name="Picture 2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4" y="5860708"/>
            <a:ext cx="1069241" cy="79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</p:childTnLst>
        </p:cTn>
      </p:par>
    </p:tnLst>
    <p:bldLst>
      <p:bldP spid="78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250825" y="1340768"/>
            <a:ext cx="4176751" cy="79107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000000"/>
                </a:solidFill>
                <a:cs typeface="Times New Roman" pitchFamily="18" charset="0"/>
              </a:rPr>
              <a:t>Прогрессия </a:t>
            </a:r>
            <a:endParaRPr lang="ru-RU" sz="36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17457" name="Рисунок 37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6256" y="6165304"/>
            <a:ext cx="20161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AutoShape 5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44008" y="4561667"/>
            <a:ext cx="782331" cy="792088"/>
          </a:xfrm>
          <a:prstGeom prst="ellipse">
            <a:avLst/>
          </a:prstGeom>
          <a:solidFill>
            <a:srgbClr val="A076F4"/>
          </a:solidFill>
          <a:ln>
            <a:solidFill>
              <a:srgbClr val="6600FF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10</a:t>
            </a:r>
          </a:p>
        </p:txBody>
      </p:sp>
      <p:sp>
        <p:nvSpPr>
          <p:cNvPr id="80" name="AutoShape 47"/>
          <p:cNvSpPr>
            <a:spLocks noChangeArrowheads="1"/>
          </p:cNvSpPr>
          <p:nvPr/>
        </p:nvSpPr>
        <p:spPr bwMode="auto">
          <a:xfrm>
            <a:off x="286655" y="2962027"/>
            <a:ext cx="4176751" cy="79107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0000"/>
                </a:solidFill>
                <a:cs typeface="Times New Roman" pitchFamily="18" charset="0"/>
              </a:rPr>
              <a:t>Геометрия </a:t>
            </a:r>
            <a:endParaRPr lang="ru-RU" sz="32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81" name="AutoShape 47"/>
          <p:cNvSpPr>
            <a:spLocks noChangeArrowheads="1"/>
          </p:cNvSpPr>
          <p:nvPr/>
        </p:nvSpPr>
        <p:spPr bwMode="auto">
          <a:xfrm>
            <a:off x="250824" y="4581822"/>
            <a:ext cx="4176751" cy="763122"/>
          </a:xfrm>
          <a:prstGeom prst="roundRect">
            <a:avLst/>
          </a:prstGeom>
          <a:solidFill>
            <a:srgbClr val="A076F4"/>
          </a:solidFill>
          <a:ln>
            <a:solidFill>
              <a:srgbClr val="6600FF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000000"/>
                </a:solidFill>
                <a:cs typeface="Times New Roman" pitchFamily="18" charset="0"/>
              </a:rPr>
              <a:t>Кодирование </a:t>
            </a:r>
            <a:endParaRPr lang="ru-RU" sz="36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3074" name="Picture 2" descr="http://xn--50-6kcaj2chxxk2e.xn--p1ai/media/sub/1463/uploads/3_77Cnft7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5288" y="-148702"/>
            <a:ext cx="2240569" cy="117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AutoShape 5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531822" y="4552856"/>
            <a:ext cx="782331" cy="792088"/>
          </a:xfrm>
          <a:prstGeom prst="ellipse">
            <a:avLst/>
          </a:prstGeom>
          <a:solidFill>
            <a:srgbClr val="A076F4"/>
          </a:solidFill>
          <a:ln>
            <a:solidFill>
              <a:srgbClr val="6600FF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2</a:t>
            </a:r>
            <a:r>
              <a:rPr lang="ru-RU" sz="4000" b="1" dirty="0" smtClean="0"/>
              <a:t>0</a:t>
            </a:r>
            <a:endParaRPr lang="ru-RU" sz="4000" b="1" dirty="0"/>
          </a:p>
        </p:txBody>
      </p:sp>
      <p:sp>
        <p:nvSpPr>
          <p:cNvPr id="83" name="AutoShape 5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380311" y="4561667"/>
            <a:ext cx="782331" cy="792088"/>
          </a:xfrm>
          <a:prstGeom prst="ellipse">
            <a:avLst/>
          </a:prstGeom>
          <a:solidFill>
            <a:srgbClr val="A076F4"/>
          </a:solidFill>
          <a:ln>
            <a:solidFill>
              <a:srgbClr val="6600FF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4</a:t>
            </a:r>
            <a:r>
              <a:rPr lang="ru-RU" sz="4000" b="1" dirty="0" smtClean="0"/>
              <a:t>0</a:t>
            </a:r>
            <a:endParaRPr lang="ru-RU" sz="4000" b="1" dirty="0"/>
          </a:p>
        </p:txBody>
      </p:sp>
      <p:sp>
        <p:nvSpPr>
          <p:cNvPr id="84" name="AutoShape 58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444208" y="4552856"/>
            <a:ext cx="782331" cy="792088"/>
          </a:xfrm>
          <a:prstGeom prst="ellipse">
            <a:avLst/>
          </a:prstGeom>
          <a:solidFill>
            <a:srgbClr val="A076F4"/>
          </a:solidFill>
          <a:ln>
            <a:solidFill>
              <a:srgbClr val="6600FF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3</a:t>
            </a:r>
            <a:r>
              <a:rPr lang="ru-RU" sz="4000" b="1" dirty="0" smtClean="0"/>
              <a:t>0</a:t>
            </a:r>
            <a:endParaRPr lang="ru-RU" sz="4000" b="1" dirty="0"/>
          </a:p>
        </p:txBody>
      </p:sp>
      <p:sp>
        <p:nvSpPr>
          <p:cNvPr id="85" name="AutoShape 58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8244408" y="4580806"/>
            <a:ext cx="782331" cy="792088"/>
          </a:xfrm>
          <a:prstGeom prst="ellipse">
            <a:avLst/>
          </a:prstGeom>
          <a:solidFill>
            <a:srgbClr val="A076F4"/>
          </a:solidFill>
          <a:ln>
            <a:solidFill>
              <a:srgbClr val="6600FF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5</a:t>
            </a:r>
            <a:r>
              <a:rPr lang="ru-RU" sz="4000" b="1" dirty="0" smtClean="0"/>
              <a:t>0</a:t>
            </a:r>
            <a:endParaRPr lang="ru-RU" sz="4000" b="1" dirty="0"/>
          </a:p>
        </p:txBody>
      </p:sp>
      <p:sp>
        <p:nvSpPr>
          <p:cNvPr id="86" name="AutoShape 58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44008" y="2959609"/>
            <a:ext cx="782331" cy="79208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10</a:t>
            </a:r>
          </a:p>
        </p:txBody>
      </p:sp>
      <p:sp>
        <p:nvSpPr>
          <p:cNvPr id="87" name="AutoShape 58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531822" y="2950798"/>
            <a:ext cx="782331" cy="79208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2</a:t>
            </a:r>
            <a:r>
              <a:rPr lang="ru-RU" sz="4000" b="1" dirty="0" smtClean="0"/>
              <a:t>0</a:t>
            </a:r>
            <a:endParaRPr lang="ru-RU" sz="4000" b="1" dirty="0"/>
          </a:p>
        </p:txBody>
      </p:sp>
      <p:sp>
        <p:nvSpPr>
          <p:cNvPr id="88" name="AutoShape 58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7380311" y="2959609"/>
            <a:ext cx="782331" cy="79208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4</a:t>
            </a:r>
            <a:r>
              <a:rPr lang="ru-RU" sz="4000" b="1" dirty="0" smtClean="0"/>
              <a:t>0</a:t>
            </a:r>
            <a:endParaRPr lang="ru-RU" sz="4000" b="1" dirty="0"/>
          </a:p>
        </p:txBody>
      </p:sp>
      <p:sp>
        <p:nvSpPr>
          <p:cNvPr id="89" name="AutoShape 58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444208" y="2950798"/>
            <a:ext cx="782331" cy="79208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3</a:t>
            </a:r>
            <a:r>
              <a:rPr lang="ru-RU" sz="4000" b="1" dirty="0" smtClean="0"/>
              <a:t>0</a:t>
            </a:r>
            <a:endParaRPr lang="ru-RU" sz="4000" b="1" dirty="0"/>
          </a:p>
        </p:txBody>
      </p:sp>
      <p:sp>
        <p:nvSpPr>
          <p:cNvPr id="90" name="AutoShape 58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8244408" y="2978748"/>
            <a:ext cx="782331" cy="79208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5</a:t>
            </a:r>
            <a:r>
              <a:rPr lang="ru-RU" sz="4000" b="1" dirty="0" smtClean="0"/>
              <a:t>0</a:t>
            </a:r>
            <a:endParaRPr lang="ru-RU" sz="4000" b="1" dirty="0"/>
          </a:p>
        </p:txBody>
      </p:sp>
      <p:sp>
        <p:nvSpPr>
          <p:cNvPr id="91" name="AutoShape 58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644008" y="1316304"/>
            <a:ext cx="782331" cy="79208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10</a:t>
            </a:r>
          </a:p>
        </p:txBody>
      </p:sp>
      <p:sp>
        <p:nvSpPr>
          <p:cNvPr id="92" name="AutoShape 58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531822" y="1307493"/>
            <a:ext cx="782331" cy="79208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2</a:t>
            </a:r>
            <a:r>
              <a:rPr lang="ru-RU" sz="4000" b="1" dirty="0" smtClean="0"/>
              <a:t>0</a:t>
            </a:r>
            <a:endParaRPr lang="ru-RU" sz="4000" b="1" dirty="0"/>
          </a:p>
        </p:txBody>
      </p:sp>
      <p:sp>
        <p:nvSpPr>
          <p:cNvPr id="93" name="AutoShape 58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380311" y="1316304"/>
            <a:ext cx="782331" cy="79208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4</a:t>
            </a:r>
            <a:r>
              <a:rPr lang="ru-RU" sz="4000" b="1" dirty="0" smtClean="0"/>
              <a:t>0</a:t>
            </a:r>
            <a:endParaRPr lang="ru-RU" sz="4000" b="1" dirty="0"/>
          </a:p>
        </p:txBody>
      </p:sp>
      <p:sp>
        <p:nvSpPr>
          <p:cNvPr id="94" name="AutoShape 58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444208" y="1307493"/>
            <a:ext cx="782331" cy="79208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3</a:t>
            </a:r>
            <a:r>
              <a:rPr lang="ru-RU" sz="4000" b="1" dirty="0" smtClean="0"/>
              <a:t>0</a:t>
            </a:r>
            <a:endParaRPr lang="ru-RU" sz="4000" b="1" dirty="0"/>
          </a:p>
        </p:txBody>
      </p:sp>
      <p:sp>
        <p:nvSpPr>
          <p:cNvPr id="95" name="AutoShape 58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8244408" y="1335443"/>
            <a:ext cx="782331" cy="79208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5</a:t>
            </a:r>
            <a:r>
              <a:rPr lang="ru-RU" sz="4000" b="1" dirty="0" smtClean="0"/>
              <a:t>0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27417134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</p:childTnLst>
        </p:cTn>
      </p:par>
    </p:tnLst>
    <p:bldLst>
      <p:bldP spid="78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0-конечная звезда 1"/>
          <p:cNvSpPr/>
          <p:nvPr/>
        </p:nvSpPr>
        <p:spPr>
          <a:xfrm>
            <a:off x="7452320" y="80808"/>
            <a:ext cx="1620000" cy="1620000"/>
          </a:xfrm>
          <a:prstGeom prst="star10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458600"/>
            <a:ext cx="7128792" cy="86409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Алгоритмы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632320" y="260648"/>
            <a:ext cx="1260000" cy="126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2" descr="http://xn--50-6kcaj2chxxk2e.xn--p1ai/media/sub/1463/uploads/3_77Cnft7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5952879"/>
            <a:ext cx="1598013" cy="83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43908" y="6001692"/>
            <a:ext cx="2026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Ответ: </a:t>
            </a:r>
            <a:r>
              <a:rPr lang="ru-RU" sz="3600" dirty="0" smtClean="0"/>
              <a:t>5</a:t>
            </a:r>
            <a:endParaRPr lang="ru-RU" sz="3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443841"/>
            <a:ext cx="81944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/>
              <a:t>(</a:t>
            </a:r>
            <a:r>
              <a:rPr lang="en-US" sz="4800" dirty="0"/>
              <a:t>a</a:t>
            </a:r>
            <a:r>
              <a:rPr lang="en-US" sz="4800" baseline="-25000" dirty="0"/>
              <a:t>n</a:t>
            </a:r>
            <a:r>
              <a:rPr lang="en-US" sz="4800" dirty="0"/>
              <a:t>) – </a:t>
            </a:r>
            <a:r>
              <a:rPr lang="ru-RU" sz="4800" dirty="0"/>
              <a:t>арифметическая прогрессия. </a:t>
            </a:r>
          </a:p>
          <a:p>
            <a:pPr algn="ctr"/>
            <a:r>
              <a:rPr lang="en-US" sz="4800" dirty="0"/>
              <a:t>a</a:t>
            </a:r>
            <a:r>
              <a:rPr lang="en-US" sz="4800" baseline="-25000" dirty="0"/>
              <a:t>6</a:t>
            </a:r>
            <a:r>
              <a:rPr lang="en-US" sz="4800" dirty="0"/>
              <a:t> = 3</a:t>
            </a:r>
            <a:r>
              <a:rPr lang="ru-RU" sz="4800" dirty="0"/>
              <a:t>,</a:t>
            </a:r>
            <a:r>
              <a:rPr lang="en-US" sz="4800" dirty="0"/>
              <a:t> a</a:t>
            </a:r>
            <a:r>
              <a:rPr lang="en-US" sz="4800" baseline="-25000" dirty="0"/>
              <a:t>9</a:t>
            </a:r>
            <a:r>
              <a:rPr lang="en-US" sz="4800" dirty="0"/>
              <a:t> = 18</a:t>
            </a:r>
            <a:r>
              <a:rPr lang="ru-RU" sz="4800" dirty="0"/>
              <a:t>. </a:t>
            </a:r>
          </a:p>
          <a:p>
            <a:pPr algn="ctr"/>
            <a:r>
              <a:rPr lang="ru-RU" sz="4800" dirty="0"/>
              <a:t>Найдите разность этой прогрессии.</a:t>
            </a:r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90201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0-конечная звезда 1"/>
          <p:cNvSpPr/>
          <p:nvPr/>
        </p:nvSpPr>
        <p:spPr>
          <a:xfrm>
            <a:off x="7452320" y="80808"/>
            <a:ext cx="1620000" cy="1620000"/>
          </a:xfrm>
          <a:prstGeom prst="star10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458600"/>
            <a:ext cx="7128792" cy="86409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Алгоритмы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632320" y="260648"/>
            <a:ext cx="1260000" cy="126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43908" y="6001692"/>
            <a:ext cx="2014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Ответ: 75</a:t>
            </a:r>
            <a:endParaRPr lang="ru-RU" sz="3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443841"/>
            <a:ext cx="81944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Дана арифметическая прогрессия   </a:t>
            </a:r>
            <a:endParaRPr lang="ru-RU" sz="4000" dirty="0" smtClean="0"/>
          </a:p>
          <a:p>
            <a:pPr algn="ctr"/>
            <a:endParaRPr lang="ru-RU" sz="4000" dirty="0"/>
          </a:p>
          <a:p>
            <a:pPr algn="ctr"/>
            <a:r>
              <a:rPr lang="ru-RU" sz="4000" dirty="0" smtClean="0"/>
              <a:t>Найдите </a:t>
            </a:r>
            <a:r>
              <a:rPr lang="ru-RU" sz="4000" dirty="0"/>
              <a:t>сумму первых десяти её членов.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2785071"/>
            <a:ext cx="3030537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http://xn--50-6kcaj2chxxk2e.xn--p1ai/media/sub/1463/uploads/3_77Cnft7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5952879"/>
            <a:ext cx="1598013" cy="83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54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0-конечная звезда 1"/>
          <p:cNvSpPr/>
          <p:nvPr/>
        </p:nvSpPr>
        <p:spPr>
          <a:xfrm>
            <a:off x="7452320" y="80808"/>
            <a:ext cx="1620000" cy="1620000"/>
          </a:xfrm>
          <a:prstGeom prst="star10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458600"/>
            <a:ext cx="7128792" cy="86409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Алгоритмы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632320" y="260648"/>
            <a:ext cx="1260000" cy="126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30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7549" y="1883802"/>
            <a:ext cx="85324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Выписано несколько последовательных членов арифметической прогрессии:</a:t>
            </a:r>
          </a:p>
          <a:p>
            <a:pPr algn="ctr"/>
            <a:r>
              <a:rPr lang="ru-RU" sz="3200" dirty="0"/>
              <a:t>-57; -44; -31; …</a:t>
            </a:r>
          </a:p>
          <a:p>
            <a:pPr algn="ctr"/>
            <a:r>
              <a:rPr lang="ru-RU" sz="3200" dirty="0"/>
              <a:t>Найдите первый положительный член этой прогрессии.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43908" y="6001692"/>
            <a:ext cx="2062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Ответ: 8</a:t>
            </a:r>
            <a:endParaRPr lang="ru-RU" sz="3600" b="1" dirty="0"/>
          </a:p>
        </p:txBody>
      </p:sp>
      <p:pic>
        <p:nvPicPr>
          <p:cNvPr id="9" name="Picture 2" descr="http://xn--50-6kcaj2chxxk2e.xn--p1ai/media/sub/1463/uploads/3_77Cnft7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5952879"/>
            <a:ext cx="1598013" cy="83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54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0-конечная звезда 1"/>
          <p:cNvSpPr/>
          <p:nvPr/>
        </p:nvSpPr>
        <p:spPr>
          <a:xfrm>
            <a:off x="7452320" y="80808"/>
            <a:ext cx="1620000" cy="1620000"/>
          </a:xfrm>
          <a:prstGeom prst="star10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458600"/>
            <a:ext cx="7128792" cy="86409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Алгоритмы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632320" y="260648"/>
            <a:ext cx="1260000" cy="126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43908" y="6001692"/>
            <a:ext cx="2318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Ответ: </a:t>
            </a:r>
            <a:r>
              <a:rPr lang="ru-RU" sz="3600" dirty="0" smtClean="0"/>
              <a:t>21</a:t>
            </a:r>
            <a:endParaRPr 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844824"/>
            <a:ext cx="82626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Дана арифметическая прогрессия:</a:t>
            </a:r>
          </a:p>
          <a:p>
            <a:pPr algn="ctr"/>
            <a:r>
              <a:rPr lang="ru-RU" sz="4000" dirty="0"/>
              <a:t>-4; -1; 2; …</a:t>
            </a:r>
          </a:p>
          <a:p>
            <a:pPr algn="ctr"/>
            <a:r>
              <a:rPr lang="ru-RU" sz="4000" dirty="0"/>
              <a:t>Найдите сумму первых шести её членов</a:t>
            </a:r>
          </a:p>
        </p:txBody>
      </p:sp>
      <p:pic>
        <p:nvPicPr>
          <p:cNvPr id="8" name="Picture 2" descr="http://xn--50-6kcaj2chxxk2e.xn--p1ai/media/sub/1463/uploads/3_77Cnft7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5952879"/>
            <a:ext cx="1598013" cy="83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54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0-конечная звезда 1"/>
          <p:cNvSpPr/>
          <p:nvPr/>
        </p:nvSpPr>
        <p:spPr>
          <a:xfrm>
            <a:off x="7452320" y="80808"/>
            <a:ext cx="1620000" cy="1620000"/>
          </a:xfrm>
          <a:prstGeom prst="star10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458600"/>
            <a:ext cx="7128792" cy="86409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Баллы в подарок 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632320" y="260648"/>
            <a:ext cx="1260000" cy="126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1374" y="1669504"/>
            <a:ext cx="4919663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://xn--50-6kcaj2chxxk2e.xn--p1ai/media/sub/1463/uploads/3_77Cnft7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5952879"/>
            <a:ext cx="1598013" cy="83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54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0-конечная звезда 1"/>
          <p:cNvSpPr/>
          <p:nvPr/>
        </p:nvSpPr>
        <p:spPr>
          <a:xfrm>
            <a:off x="7452320" y="80808"/>
            <a:ext cx="1620000" cy="1620000"/>
          </a:xfrm>
          <a:prstGeom prst="star10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458600"/>
            <a:ext cx="7128792" cy="864096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</a:rPr>
              <a:t>Геометрия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632320" y="260648"/>
            <a:ext cx="1260000" cy="1260000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43908" y="6001692"/>
            <a:ext cx="2488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Ответ: 163</a:t>
            </a:r>
            <a:endParaRPr lang="ru-RU" sz="36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1412776"/>
            <a:ext cx="819441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/>
              <a:t>В треугольнике </a:t>
            </a:r>
            <a:r>
              <a:rPr lang="en-US" sz="4400" dirty="0"/>
              <a:t>ABC</a:t>
            </a:r>
            <a:r>
              <a:rPr lang="ru-RU" sz="4400" dirty="0"/>
              <a:t> </a:t>
            </a:r>
            <a:r>
              <a:rPr lang="en-US" sz="4400" dirty="0"/>
              <a:t>BM</a:t>
            </a:r>
            <a:r>
              <a:rPr lang="ru-RU" sz="4400" dirty="0"/>
              <a:t> – медиана и </a:t>
            </a:r>
            <a:r>
              <a:rPr lang="en-US" sz="4400" dirty="0"/>
              <a:t>BH</a:t>
            </a:r>
            <a:r>
              <a:rPr lang="ru-RU" sz="4400" dirty="0"/>
              <a:t> – высота. Известно, что </a:t>
            </a:r>
            <a:r>
              <a:rPr lang="en-US" sz="4400" dirty="0"/>
              <a:t>AC</a:t>
            </a:r>
            <a:r>
              <a:rPr lang="ru-RU" sz="4400" dirty="0"/>
              <a:t> = 348, </a:t>
            </a:r>
            <a:r>
              <a:rPr lang="en-US" sz="4400" dirty="0"/>
              <a:t>HC = 87 </a:t>
            </a:r>
            <a:r>
              <a:rPr lang="ru-RU" sz="4400" dirty="0"/>
              <a:t>и ∠</a:t>
            </a:r>
            <a:r>
              <a:rPr lang="en-US" sz="4400" dirty="0"/>
              <a:t>ACB</a:t>
            </a:r>
            <a:r>
              <a:rPr lang="ru-RU" sz="4400" dirty="0"/>
              <a:t> = 17°. Найдите угол </a:t>
            </a:r>
            <a:r>
              <a:rPr lang="en-US" sz="4400" dirty="0"/>
              <a:t>AMB</a:t>
            </a:r>
            <a:r>
              <a:rPr lang="ru-RU" sz="4400" dirty="0"/>
              <a:t>. Ответ дайте в градусах.</a:t>
            </a:r>
          </a:p>
          <a:p>
            <a:endParaRPr lang="ru-RU" sz="4800" dirty="0"/>
          </a:p>
        </p:txBody>
      </p:sp>
      <p:pic>
        <p:nvPicPr>
          <p:cNvPr id="12" name="Picture 2" descr="http://xn--50-6kcaj2chxxk2e.xn--p1ai/media/sub/1463/uploads/3_77Cnft7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5952879"/>
            <a:ext cx="1598013" cy="83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40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0-конечная звезда 1"/>
          <p:cNvSpPr/>
          <p:nvPr/>
        </p:nvSpPr>
        <p:spPr>
          <a:xfrm>
            <a:off x="7452320" y="80808"/>
            <a:ext cx="1620000" cy="1620000"/>
          </a:xfrm>
          <a:prstGeom prst="star10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458600"/>
            <a:ext cx="7128792" cy="864096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</a:rPr>
              <a:t>Геометрия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632320" y="260648"/>
            <a:ext cx="1260000" cy="1260000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3908" y="6001692"/>
            <a:ext cx="2257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Ответ: </a:t>
            </a:r>
            <a:r>
              <a:rPr lang="ru-RU" sz="3600" dirty="0" smtClean="0"/>
              <a:t>23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443841"/>
            <a:ext cx="819441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Какие из следующих утверждений верны?</a:t>
            </a:r>
          </a:p>
          <a:p>
            <a:pPr marL="514350" indent="-514350">
              <a:buAutoNum type="arabicPeriod"/>
            </a:pPr>
            <a:r>
              <a:rPr lang="ru-RU" sz="3200" dirty="0"/>
              <a:t>Смежные углы равны.</a:t>
            </a:r>
          </a:p>
          <a:p>
            <a:pPr marL="514350" indent="-514350">
              <a:buAutoNum type="arabicPeriod"/>
            </a:pPr>
            <a:r>
              <a:rPr lang="ru-RU" sz="3200" dirty="0"/>
              <a:t>Через точку, не лежащую на данной прямой, можно провести прямую, перпендикулярную этой прямой.</a:t>
            </a:r>
          </a:p>
          <a:p>
            <a:pPr marL="514350" indent="-514350">
              <a:buAutoNum type="arabicPeriod"/>
            </a:pPr>
            <a:r>
              <a:rPr lang="ru-RU" sz="3200" dirty="0"/>
              <a:t>Любые два равносторонних треугольника равны.</a:t>
            </a:r>
          </a:p>
        </p:txBody>
      </p:sp>
      <p:pic>
        <p:nvPicPr>
          <p:cNvPr id="8" name="Picture 2" descr="http://xn--50-6kcaj2chxxk2e.xn--p1ai/media/sub/1463/uploads/3_77Cnft7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5952879"/>
            <a:ext cx="1598013" cy="83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48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0-конечная звезда 1"/>
          <p:cNvSpPr/>
          <p:nvPr/>
        </p:nvSpPr>
        <p:spPr>
          <a:xfrm>
            <a:off x="7452320" y="80808"/>
            <a:ext cx="1620000" cy="1620000"/>
          </a:xfrm>
          <a:prstGeom prst="star10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458600"/>
            <a:ext cx="7128792" cy="864096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</a:rPr>
              <a:t>Геометрия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632320" y="260648"/>
            <a:ext cx="1260000" cy="1260000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30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3908" y="6001692"/>
            <a:ext cx="2257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Ответ: </a:t>
            </a:r>
            <a:r>
              <a:rPr lang="ru-RU" sz="3600" dirty="0" smtClean="0"/>
              <a:t>12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443841"/>
            <a:ext cx="81944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Укажите номера верных утверждений.</a:t>
            </a:r>
          </a:p>
          <a:p>
            <a:r>
              <a:rPr lang="ru-RU" sz="2400" dirty="0"/>
              <a:t> </a:t>
            </a:r>
          </a:p>
          <a:p>
            <a:r>
              <a:rPr lang="ru-RU" sz="2400" dirty="0"/>
              <a:t>1) Если два угла одного треугольника равны двум углам другого треугольника, то такие треугольники подобны.</a:t>
            </a:r>
          </a:p>
          <a:p>
            <a:r>
              <a:rPr lang="ru-RU" sz="2400" dirty="0"/>
              <a:t>2) Вертикальные углы равны.</a:t>
            </a:r>
          </a:p>
          <a:p>
            <a:r>
              <a:rPr lang="ru-RU" sz="2400" dirty="0"/>
              <a:t>3) Любая биссектриса равнобедренного треугольника является его медианой.</a:t>
            </a:r>
          </a:p>
          <a:p>
            <a:r>
              <a:rPr lang="ru-RU" sz="2400" dirty="0"/>
              <a:t> </a:t>
            </a:r>
          </a:p>
          <a:p>
            <a:r>
              <a:rPr lang="ru-RU" sz="2400" i="1" dirty="0"/>
              <a:t>Если утверждений несколько, запишите их номера в порядке возрастания.</a:t>
            </a:r>
            <a:endParaRPr lang="ru-RU" sz="2400" dirty="0"/>
          </a:p>
          <a:p>
            <a:endParaRPr lang="ru-RU" sz="4800" dirty="0"/>
          </a:p>
        </p:txBody>
      </p:sp>
      <p:pic>
        <p:nvPicPr>
          <p:cNvPr id="8" name="Picture 2" descr="http://xn--50-6kcaj2chxxk2e.xn--p1ai/media/sub/1463/uploads/3_77Cnft7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5952879"/>
            <a:ext cx="1598013" cy="83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48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0-конечная звезда 1"/>
          <p:cNvSpPr/>
          <p:nvPr/>
        </p:nvSpPr>
        <p:spPr>
          <a:xfrm>
            <a:off x="7452320" y="80808"/>
            <a:ext cx="1620000" cy="1620000"/>
          </a:xfrm>
          <a:prstGeom prst="star10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458600"/>
            <a:ext cx="7128792" cy="864096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</a:rPr>
              <a:t>Геометрия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632320" y="260648"/>
            <a:ext cx="1260000" cy="1260000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3908" y="6001692"/>
            <a:ext cx="2026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Ответ: </a:t>
            </a:r>
            <a:r>
              <a:rPr lang="ru-RU" sz="3600" dirty="0" smtClean="0"/>
              <a:t>6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443841"/>
            <a:ext cx="81944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Центральный угол </a:t>
            </a:r>
            <a:r>
              <a:rPr lang="ru-RU" sz="2400" i="1" dirty="0"/>
              <a:t>AOB</a:t>
            </a:r>
            <a:r>
              <a:rPr lang="ru-RU" sz="2400" dirty="0"/>
              <a:t> опирается на хорду </a:t>
            </a:r>
            <a:r>
              <a:rPr lang="ru-RU" sz="2400" i="1" dirty="0"/>
              <a:t>AB</a:t>
            </a:r>
            <a:r>
              <a:rPr lang="ru-RU" sz="2400" dirty="0"/>
              <a:t> длиной 6. При этом угол </a:t>
            </a:r>
            <a:r>
              <a:rPr lang="ru-RU" sz="2400" i="1" dirty="0"/>
              <a:t>OAB</a:t>
            </a:r>
            <a:r>
              <a:rPr lang="ru-RU" sz="2400" dirty="0"/>
              <a:t> равен 60°. Найдите радиус окружности.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83159" y="2780928"/>
            <a:ext cx="2664296" cy="300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xn--50-6kcaj2chxxk2e.xn--p1ai/media/sub/1463/uploads/3_77Cnft7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5952879"/>
            <a:ext cx="1598013" cy="83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48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0-конечная звезда 1"/>
          <p:cNvSpPr/>
          <p:nvPr/>
        </p:nvSpPr>
        <p:spPr>
          <a:xfrm>
            <a:off x="7452320" y="80808"/>
            <a:ext cx="1620000" cy="1620000"/>
          </a:xfrm>
          <a:prstGeom prst="star10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458600"/>
            <a:ext cx="7128792" cy="86409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Числа и выражения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632320" y="260648"/>
            <a:ext cx="1260000" cy="1260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4742" y="1700236"/>
            <a:ext cx="74051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4000" dirty="0"/>
              <a:t>Найдите значение выражения</a:t>
            </a:r>
            <a:endParaRPr lang="ru-RU" sz="40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51920" y="2605179"/>
            <a:ext cx="1366178" cy="165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87824" y="5081408"/>
            <a:ext cx="37861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Ответ: 0,2</a:t>
            </a:r>
            <a:endParaRPr lang="ru-RU" sz="6000" dirty="0"/>
          </a:p>
        </p:txBody>
      </p:sp>
      <p:pic>
        <p:nvPicPr>
          <p:cNvPr id="8" name="Picture 2" descr="http://xn--50-6kcaj2chxxk2e.xn--p1ai/media/sub/1463/uploads/3_77Cnft7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5952879"/>
            <a:ext cx="1598013" cy="83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38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0-конечная звезда 1"/>
          <p:cNvSpPr/>
          <p:nvPr/>
        </p:nvSpPr>
        <p:spPr>
          <a:xfrm>
            <a:off x="7452320" y="80808"/>
            <a:ext cx="1620000" cy="1620000"/>
          </a:xfrm>
          <a:prstGeom prst="star10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458600"/>
            <a:ext cx="7128792" cy="864096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</a:rPr>
              <a:t>Геометрия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632320" y="260648"/>
            <a:ext cx="1260000" cy="1260000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3908" y="6001692"/>
            <a:ext cx="2026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Ответ: </a:t>
            </a:r>
            <a:r>
              <a:rPr lang="ru-RU" sz="3600" dirty="0" smtClean="0"/>
              <a:t>1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443841"/>
            <a:ext cx="81944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Какие из следующих утверждений верны?</a:t>
            </a:r>
          </a:p>
          <a:p>
            <a:r>
              <a:rPr lang="ru-RU" sz="2400" dirty="0"/>
              <a:t> </a:t>
            </a:r>
          </a:p>
          <a:p>
            <a:r>
              <a:rPr lang="ru-RU" sz="2400" dirty="0"/>
              <a:t>1) Если угол равен 45°, то вертикальный с ним угол равен 45°.</a:t>
            </a:r>
          </a:p>
          <a:p>
            <a:r>
              <a:rPr lang="ru-RU" sz="2400" dirty="0"/>
              <a:t>2) Любые две прямые имеют ровно одну общую точку.</a:t>
            </a:r>
          </a:p>
          <a:p>
            <a:r>
              <a:rPr lang="ru-RU" sz="2400" dirty="0"/>
              <a:t>3) Через любые три точки проходит ровно одна прямая.</a:t>
            </a:r>
          </a:p>
          <a:p>
            <a:r>
              <a:rPr lang="ru-RU" sz="2400" dirty="0"/>
              <a:t>4) Если расстояние от точки до прямой меньше 1, то и длина любой наклонной, проведенной из данной точки к прямой, меньше 1.</a:t>
            </a:r>
          </a:p>
          <a:p>
            <a:endParaRPr lang="ru-RU" sz="4800" dirty="0"/>
          </a:p>
        </p:txBody>
      </p:sp>
      <p:pic>
        <p:nvPicPr>
          <p:cNvPr id="8" name="Picture 2" descr="http://xn--50-6kcaj2chxxk2e.xn--p1ai/media/sub/1463/uploads/3_77Cnft7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5952879"/>
            <a:ext cx="1598013" cy="83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48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0-конечная звезда 1"/>
          <p:cNvSpPr/>
          <p:nvPr/>
        </p:nvSpPr>
        <p:spPr>
          <a:xfrm>
            <a:off x="7452320" y="80808"/>
            <a:ext cx="1620000" cy="1620000"/>
          </a:xfrm>
          <a:prstGeom prst="star10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458600"/>
            <a:ext cx="7128792" cy="864096"/>
          </a:xfrm>
          <a:prstGeom prst="roundRect">
            <a:avLst/>
          </a:prstGeom>
          <a:solidFill>
            <a:srgbClr val="A076F4"/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</a:rPr>
              <a:t>Кодирование 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632320" y="260648"/>
            <a:ext cx="1260000" cy="1260000"/>
          </a:xfrm>
          <a:prstGeom prst="ellipse">
            <a:avLst/>
          </a:prstGeom>
          <a:solidFill>
            <a:srgbClr val="A076F4"/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2" descr="http://xn--50-6kcaj2chxxk2e.xn--p1ai/media/sub/1463/uploads/3_77Cnft7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5952879"/>
            <a:ext cx="1598013" cy="83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43908" y="6001692"/>
            <a:ext cx="3409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Ответ: Олимп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412776"/>
            <a:ext cx="81944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Вася и Петя иг­ра­ли в шпи­о­нов и ко­ди­ро­ва­ли со­об­ще­ния соб­ствен­ным шиф­ром. Фраг­мент ко­до­вой таб­ли­цы при­ведён ниже: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7105" y="2852936"/>
            <a:ext cx="8114851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06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0-конечная звезда 1"/>
          <p:cNvSpPr/>
          <p:nvPr/>
        </p:nvSpPr>
        <p:spPr>
          <a:xfrm>
            <a:off x="7452320" y="80808"/>
            <a:ext cx="1620000" cy="1620000"/>
          </a:xfrm>
          <a:prstGeom prst="star10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458600"/>
            <a:ext cx="7128792" cy="864096"/>
          </a:xfrm>
          <a:prstGeom prst="roundRect">
            <a:avLst/>
          </a:prstGeom>
          <a:solidFill>
            <a:srgbClr val="A076F4"/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</a:rPr>
              <a:t>Кодирование 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632320" y="260648"/>
            <a:ext cx="1260000" cy="1260000"/>
          </a:xfrm>
          <a:prstGeom prst="ellipse">
            <a:avLst/>
          </a:prstGeom>
          <a:solidFill>
            <a:srgbClr val="A076F4"/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2" descr="http://xn--50-6kcaj2chxxk2e.xn--p1ai/media/sub/1463/uploads/3_77Cnft7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5952879"/>
            <a:ext cx="1598013" cy="83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81421" y="6211669"/>
            <a:ext cx="3961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Ответ: апельсин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412776"/>
            <a:ext cx="81944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кодировке UTF-16 каждый символ кодируется 16 битами. Илья написал текст (в нём нет лишних пробелов):</a:t>
            </a:r>
          </a:p>
          <a:p>
            <a:r>
              <a:rPr lang="ru-RU" sz="2400" dirty="0"/>
              <a:t>«айва, хурма, яблоко, </a:t>
            </a:r>
            <a:r>
              <a:rPr lang="ru-RU" sz="2400" dirty="0" err="1"/>
              <a:t>гуарана</a:t>
            </a:r>
            <a:r>
              <a:rPr lang="ru-RU" sz="2400" dirty="0"/>
              <a:t>, апельсин, мангостан — фрукты».</a:t>
            </a:r>
          </a:p>
          <a:p>
            <a:r>
              <a:rPr lang="ru-RU" sz="2400" dirty="0"/>
              <a:t>Ученик вычеркнул из списка название одного из фруктов. Заодно он вычеркнул ставшие лишними запятые и пробелы — два пробела не должны идти подряд.</a:t>
            </a:r>
          </a:p>
          <a:p>
            <a:r>
              <a:rPr lang="ru-RU" sz="2400" dirty="0"/>
              <a:t>При этом размер нового предложения в данной кодировке оказался на 20 байт меньше, чем размер исходного предложения. Напишите в ответе вычеркнутое название фрукта.</a:t>
            </a:r>
          </a:p>
        </p:txBody>
      </p:sp>
    </p:spTree>
    <p:extLst>
      <p:ext uri="{BB962C8B-B14F-4D97-AF65-F5344CB8AC3E}">
        <p14:creationId xmlns:p14="http://schemas.microsoft.com/office/powerpoint/2010/main" val="306152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0-конечная звезда 1"/>
          <p:cNvSpPr/>
          <p:nvPr/>
        </p:nvSpPr>
        <p:spPr>
          <a:xfrm>
            <a:off x="7452320" y="80808"/>
            <a:ext cx="1620000" cy="1620000"/>
          </a:xfrm>
          <a:prstGeom prst="star10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458600"/>
            <a:ext cx="7128792" cy="864096"/>
          </a:xfrm>
          <a:prstGeom prst="roundRect">
            <a:avLst/>
          </a:prstGeom>
          <a:solidFill>
            <a:srgbClr val="A076F4"/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</a:rPr>
              <a:t>Баллы в подарок!!!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632320" y="260648"/>
            <a:ext cx="1260000" cy="1260000"/>
          </a:xfrm>
          <a:prstGeom prst="ellipse">
            <a:avLst/>
          </a:prstGeom>
          <a:solidFill>
            <a:srgbClr val="A076F4"/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30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2" descr="http://xn--50-6kcaj2chxxk2e.xn--p1ai/media/sub/1463/uploads/3_77Cnft7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5952879"/>
            <a:ext cx="1598013" cy="83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avatars.mds.yandex.net/get-zen_doc/1909059/pub_5e7792196b1d4b3bcf1ce746_5e779639f702ae63facf30f3/scale_120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2154353"/>
            <a:ext cx="4921441" cy="448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52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0-конечная звезда 1"/>
          <p:cNvSpPr/>
          <p:nvPr/>
        </p:nvSpPr>
        <p:spPr>
          <a:xfrm>
            <a:off x="7452320" y="80808"/>
            <a:ext cx="1620000" cy="1620000"/>
          </a:xfrm>
          <a:prstGeom prst="star10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458600"/>
            <a:ext cx="7128792" cy="864096"/>
          </a:xfrm>
          <a:prstGeom prst="roundRect">
            <a:avLst/>
          </a:prstGeom>
          <a:solidFill>
            <a:srgbClr val="A076F4"/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</a:rPr>
              <a:t>Кодирование 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632320" y="260648"/>
            <a:ext cx="1260000" cy="1260000"/>
          </a:xfrm>
          <a:prstGeom prst="ellipse">
            <a:avLst/>
          </a:prstGeom>
          <a:solidFill>
            <a:srgbClr val="A076F4"/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40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2" descr="http://xn--50-6kcaj2chxxk2e.xn--p1ai/media/sub/1463/uploads/3_77Cnft7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5952879"/>
            <a:ext cx="1598013" cy="83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64750" y="6165304"/>
            <a:ext cx="3522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Ответ: Москва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412776"/>
            <a:ext cx="81944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кодировке КОИ-8 каждый символ кодируется 8 битами. Андрей написал текст (в нём нет лишних пробелов):</a:t>
            </a:r>
          </a:p>
          <a:p>
            <a:r>
              <a:rPr lang="ru-RU" sz="2400" dirty="0"/>
              <a:t>«Обь, Лена, Волга, Москва, Макензи, Амазонка — реки».</a:t>
            </a:r>
          </a:p>
          <a:p>
            <a:r>
              <a:rPr lang="ru-RU" sz="2400" dirty="0"/>
              <a:t>Ученик вычеркнул из списка название одной из рек. Заодно он вычеркнул ставшие лишними запятые и пробелы — два пробела не должны идти подряд.</a:t>
            </a:r>
          </a:p>
          <a:p>
            <a:r>
              <a:rPr lang="ru-RU" sz="2400" dirty="0"/>
              <a:t>При этом размер нового предложения в данной кодировке оказался на 8 байтов меньше, чем размер исходного предложения. Напишите в ответе вычеркнутое название реки.</a:t>
            </a:r>
          </a:p>
        </p:txBody>
      </p:sp>
    </p:spTree>
    <p:extLst>
      <p:ext uri="{BB962C8B-B14F-4D97-AF65-F5344CB8AC3E}">
        <p14:creationId xmlns:p14="http://schemas.microsoft.com/office/powerpoint/2010/main" val="306152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0-конечная звезда 1"/>
          <p:cNvSpPr/>
          <p:nvPr/>
        </p:nvSpPr>
        <p:spPr>
          <a:xfrm>
            <a:off x="7452320" y="80808"/>
            <a:ext cx="1620000" cy="1620000"/>
          </a:xfrm>
          <a:prstGeom prst="star10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458600"/>
            <a:ext cx="7128792" cy="864096"/>
          </a:xfrm>
          <a:prstGeom prst="roundRect">
            <a:avLst/>
          </a:prstGeom>
          <a:solidFill>
            <a:srgbClr val="A076F4"/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</a:rPr>
              <a:t>Кодирование 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632320" y="260648"/>
            <a:ext cx="1260000" cy="1260000"/>
          </a:xfrm>
          <a:prstGeom prst="ellipse">
            <a:avLst/>
          </a:prstGeom>
          <a:solidFill>
            <a:srgbClr val="A076F4"/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50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2" descr="http://xn--50-6kcaj2chxxk2e.xn--p1ai/media/sub/1463/uploads/3_77Cnft7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5952879"/>
            <a:ext cx="1598013" cy="83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64750" y="6165304"/>
            <a:ext cx="2892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Ответ: тема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412776"/>
            <a:ext cx="81944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На киностудии снимали фильм про шпионов и закодировали сообщение придуманным шифром. В сообщении присутствуют только буквы приведённого фрагмента кодовой таблицы: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83768" y="3068960"/>
            <a:ext cx="3528392" cy="1312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67544" y="4509120"/>
            <a:ext cx="81944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Определите, какое сообщение закодировано в строчке:</a:t>
            </a:r>
          </a:p>
          <a:p>
            <a:r>
              <a:rPr lang="ru-RU" sz="6000" b="1" dirty="0"/>
              <a:t>1101000110</a:t>
            </a:r>
            <a:r>
              <a:rPr lang="ru-RU" sz="6000" dirty="0"/>
              <a:t>.</a:t>
            </a:r>
            <a:endParaRPr lang="ru-RU" sz="6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6152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/>
              <a:t>СПАСИБО ЗА ИГРУ !</a:t>
            </a:r>
            <a:endParaRPr lang="ru-RU" sz="6000" b="1" dirty="0"/>
          </a:p>
        </p:txBody>
      </p:sp>
      <p:pic>
        <p:nvPicPr>
          <p:cNvPr id="5" name="Picture 6" descr="https://avatars.mds.yandex.net/get-zen_doc/1909059/pub_5e7792196b1d4b3bcf1ce746_5e779639f702ae63facf30f3/scale_12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2154352"/>
            <a:ext cx="4921441" cy="448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48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0-конечная звезда 1"/>
          <p:cNvSpPr/>
          <p:nvPr/>
        </p:nvSpPr>
        <p:spPr>
          <a:xfrm>
            <a:off x="7452320" y="80808"/>
            <a:ext cx="1620000" cy="1620000"/>
          </a:xfrm>
          <a:prstGeom prst="star10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458600"/>
            <a:ext cx="7128792" cy="86409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Числа и выражения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632320" y="260648"/>
            <a:ext cx="1260000" cy="1260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2" descr="http://xn--50-6kcaj2chxxk2e.xn--p1ai/media/sub/1463/uploads/3_77Cnft7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5952879"/>
            <a:ext cx="1598013" cy="83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10324" y="2708920"/>
            <a:ext cx="3760976" cy="1586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24742" y="1700236"/>
            <a:ext cx="74051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4000" dirty="0"/>
              <a:t>Найдите значение выражения</a:t>
            </a:r>
            <a:endParaRPr lang="ru-RU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987824" y="5081408"/>
            <a:ext cx="34013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Ответ: -2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72702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0-конечная звезда 1"/>
          <p:cNvSpPr/>
          <p:nvPr/>
        </p:nvSpPr>
        <p:spPr>
          <a:xfrm>
            <a:off x="7452320" y="80808"/>
            <a:ext cx="1620000" cy="1620000"/>
          </a:xfrm>
          <a:prstGeom prst="star10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458600"/>
            <a:ext cx="7128792" cy="86409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Числа и выражения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632320" y="260648"/>
            <a:ext cx="1260000" cy="1260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2" descr="http://xn--50-6kcaj2chxxk2e.xn--p1ai/media/sub/1463/uploads/3_77Cnft7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5952879"/>
            <a:ext cx="1598013" cy="83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96691" y="2348880"/>
            <a:ext cx="2016224" cy="197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24742" y="1700236"/>
            <a:ext cx="74051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4000" dirty="0"/>
              <a:t>Найдите значение выражения</a:t>
            </a:r>
            <a:endParaRPr lang="ru-RU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987824" y="5081408"/>
            <a:ext cx="40009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Ответ: 126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72702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0-конечная звезда 1"/>
          <p:cNvSpPr/>
          <p:nvPr/>
        </p:nvSpPr>
        <p:spPr>
          <a:xfrm>
            <a:off x="7452320" y="80808"/>
            <a:ext cx="1620000" cy="1620000"/>
          </a:xfrm>
          <a:prstGeom prst="star10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458600"/>
            <a:ext cx="7128792" cy="86409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Числа и выражения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632320" y="260648"/>
            <a:ext cx="1260000" cy="1260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2" descr="http://xn--50-6kcaj2chxxk2e.xn--p1ai/media/sub/1463/uploads/3_77Cnft7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5952879"/>
            <a:ext cx="1598013" cy="83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1547" y="1628800"/>
            <a:ext cx="79838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4000" dirty="0"/>
              <a:t>Вычислите значение выражения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22365" y="2828835"/>
            <a:ext cx="66992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4800" b="1" dirty="0"/>
              <a:t>- 0,2 ∙ (- 2)</a:t>
            </a:r>
            <a:r>
              <a:rPr lang="ru-RU" sz="4800" b="1" baseline="30000" dirty="0"/>
              <a:t>4  </a:t>
            </a:r>
            <a:r>
              <a:rPr lang="ru-RU" sz="4800" b="1" dirty="0"/>
              <a:t>+ 1 ∙ (- 2)</a:t>
            </a:r>
            <a:r>
              <a:rPr lang="ru-RU" sz="4800" b="1" baseline="30000" dirty="0"/>
              <a:t>2</a:t>
            </a:r>
            <a:r>
              <a:rPr lang="ru-RU" sz="4800" b="1" dirty="0"/>
              <a:t> + 8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87824" y="5081408"/>
            <a:ext cx="37861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Ответ: 8,8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72702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0-конечная звезда 1"/>
          <p:cNvSpPr/>
          <p:nvPr/>
        </p:nvSpPr>
        <p:spPr>
          <a:xfrm>
            <a:off x="7452320" y="80808"/>
            <a:ext cx="1620000" cy="1620000"/>
          </a:xfrm>
          <a:prstGeom prst="star10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458600"/>
            <a:ext cx="7128792" cy="86409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Числа и выражения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632320" y="260648"/>
            <a:ext cx="1260000" cy="1260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2" descr="http://xn--50-6kcaj2chxxk2e.xn--p1ai/media/sub/1463/uploads/3_77Cnft7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5952879"/>
            <a:ext cx="1598013" cy="83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971600" y="3088747"/>
                <a:ext cx="7488832" cy="17474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4400" b="1" dirty="0"/>
                  <a:t>(</a:t>
                </a:r>
                <a:r>
                  <a:rPr lang="en-US" sz="4400" b="1" dirty="0"/>
                  <a:t> y + 7</a:t>
                </a:r>
                <a:r>
                  <a:rPr lang="ru-RU" sz="4400" b="1" dirty="0"/>
                  <a:t>)</a:t>
                </a:r>
                <a:r>
                  <a:rPr lang="en-US" sz="4400" b="1" baseline="30000" dirty="0"/>
                  <a:t>2</a:t>
                </a:r>
                <a:r>
                  <a:rPr lang="ru-RU" sz="4400" b="1" baseline="30000" dirty="0"/>
                  <a:t>  </a:t>
                </a:r>
                <a:r>
                  <a:rPr lang="en-US" sz="4400" b="1" dirty="0"/>
                  <a:t>-  y ( y – 6)  </a:t>
                </a:r>
                <a:endParaRPr lang="ru-RU" sz="4400" b="1" dirty="0"/>
              </a:p>
              <a:p>
                <a:pPr algn="ctr"/>
                <a:r>
                  <a:rPr lang="en-US" sz="4400" b="1" dirty="0"/>
                  <a:t> </a:t>
                </a:r>
                <a:r>
                  <a:rPr lang="ru-RU" sz="4400" b="1" dirty="0"/>
                  <a:t>при </a:t>
                </a:r>
                <a:r>
                  <a:rPr lang="en-US" sz="4400" b="1" dirty="0"/>
                  <a:t>y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𝟐𝟎</m:t>
                        </m:r>
                      </m:den>
                    </m:f>
                  </m:oMath>
                </a14:m>
                <a:endParaRPr lang="ru-RU" sz="44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088747"/>
                <a:ext cx="7488832" cy="1747466"/>
              </a:xfrm>
              <a:prstGeom prst="rect">
                <a:avLst/>
              </a:prstGeom>
              <a:blipFill rotWithShape="1">
                <a:blip r:embed="rId4"/>
                <a:stretch>
                  <a:fillRect t="-7343" b="-66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424742" y="1700236"/>
            <a:ext cx="74051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4000" dirty="0"/>
              <a:t>Найдите значение выражения</a:t>
            </a:r>
            <a:endParaRPr lang="ru-RU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987824" y="5081408"/>
            <a:ext cx="35729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Ответ: 48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72702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1840</TotalTime>
  <Words>1116</Words>
  <Application>Microsoft Office PowerPoint</Application>
  <PresentationFormat>Экран (4:3)</PresentationFormat>
  <Paragraphs>327</Paragraphs>
  <Slides>56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Тема Office</vt:lpstr>
      <vt:lpstr>Презентация PowerPoint</vt:lpstr>
      <vt:lpstr>   Разминка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1.45</cp:lastModifiedBy>
  <cp:revision>46</cp:revision>
  <dcterms:created xsi:type="dcterms:W3CDTF">2014-01-06T16:00:12Z</dcterms:created>
  <dcterms:modified xsi:type="dcterms:W3CDTF">2022-06-20T08:35:28Z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1384458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S9.1.4</vt:lpwstr>
  </property>
</Properties>
</file>