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38" y="78"/>
      </p:cViewPr>
      <p:guideLst>
        <p:guide orient="horz" pos="1706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5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2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8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8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5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1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1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4961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Святочные гадания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выполнила учитель русского языка и литературы </a:t>
            </a:r>
            <a:r>
              <a:rPr lang="ru-RU" dirty="0" err="1" smtClean="0"/>
              <a:t>Бизюкова</a:t>
            </a:r>
            <a:r>
              <a:rPr lang="ru-RU" dirty="0" smtClean="0"/>
              <a:t> Н.М.</a:t>
            </a:r>
            <a:endParaRPr lang="ru-RU" dirty="0"/>
          </a:p>
        </p:txBody>
      </p:sp>
      <p:pic>
        <p:nvPicPr>
          <p:cNvPr id="1028" name="Picture 4" descr="https://avatars.mds.yandex.net/get-zen_doc/2352663/pub_5fde0bd7c80827600f3a2a64_5fde0c03c80827600f3a6b6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95" y="1295656"/>
            <a:ext cx="2083305" cy="16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2352663/pub_5fde0bd7c80827600f3a2a64_5fde0c03c80827600f3a6b6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7300" y="1295656"/>
            <a:ext cx="2045207" cy="18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870778"/>
              </p:ext>
            </p:extLst>
          </p:nvPr>
        </p:nvGraphicFramePr>
        <p:xfrm>
          <a:off x="1285874" y="380999"/>
          <a:ext cx="8743950" cy="611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790"/>
                <a:gridCol w="1748790"/>
                <a:gridCol w="1748790"/>
                <a:gridCol w="1748790"/>
                <a:gridCol w="1748790"/>
              </a:tblGrid>
              <a:tr h="1019175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17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10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29</a:t>
                      </a:r>
                      <a:endParaRPr lang="ru-RU" sz="6000" dirty="0"/>
                    </a:p>
                  </a:txBody>
                  <a:tcPr/>
                </a:tc>
              </a:tr>
              <a:tr h="1019175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15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22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27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9</a:t>
                      </a:r>
                      <a:endParaRPr lang="ru-RU" sz="6000" dirty="0"/>
                    </a:p>
                  </a:txBody>
                  <a:tcPr/>
                </a:tc>
              </a:tr>
              <a:tr h="1019175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8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24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21</a:t>
                      </a:r>
                      <a:endParaRPr lang="ru-RU" sz="6000" dirty="0"/>
                    </a:p>
                  </a:txBody>
                  <a:tcPr/>
                </a:tc>
              </a:tr>
              <a:tr h="1019175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20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7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4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25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14</a:t>
                      </a:r>
                      <a:endParaRPr lang="ru-RU" sz="6000" dirty="0"/>
                    </a:p>
                  </a:txBody>
                  <a:tcPr/>
                </a:tc>
              </a:tr>
              <a:tr h="1019175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26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12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19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28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5</a:t>
                      </a:r>
                      <a:endParaRPr lang="ru-RU" sz="6000" dirty="0"/>
                    </a:p>
                  </a:txBody>
                  <a:tcPr/>
                </a:tc>
              </a:tr>
              <a:tr h="1019175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6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30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11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16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18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33825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04960" y="653111"/>
            <a:ext cx="2522220" cy="57738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Рождество, наряду с Новым годом, является одним из самых любимых наших праздников. Русская православная церковь отмечает праздник Рождества церковной службой с 6 на 7 января.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Не забудем и о том, что Рождеству предшествовал Филиппов пост (в пост полагалось воздерживаться от определённых видов пищи),значит, и праздничный стол до полуночи должен был быть особым-постным. А после полуночи, когда пост закончится, подают рождественского гуся.</a:t>
            </a:r>
          </a:p>
        </p:txBody>
      </p:sp>
      <p:pic>
        <p:nvPicPr>
          <p:cNvPr id="2054" name="Picture 6" descr="https://pbs.twimg.com/media/DwEbylzW0AAq3UF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11"/>
            <a:ext cx="8998131" cy="65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296400" y="335280"/>
            <a:ext cx="24307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762000"/>
            <a:ext cx="2430780" cy="5029200"/>
          </a:xfrm>
        </p:spPr>
        <p:txBody>
          <a:bodyPr/>
          <a:lstStyle/>
          <a:p>
            <a:r>
              <a:rPr lang="ru-RU" sz="1600" dirty="0" smtClean="0"/>
              <a:t>  Рождество издавна сопровождалось красочными народными обычаями. Колядки, хождение со звездой, ряженье-здесь мирно уживались язычество и христианство.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-Что такое колядки? Что они из себя представляют?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Колядки-это специальные песни с пожеланиями богатого урожая, здоровья, согласия в семье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sibmama.ru/images/21702/9a62c1510aa0741752968f75dd6a292ae627bb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2495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399" y="607392"/>
            <a:ext cx="2619375" cy="2784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399" y="495300"/>
            <a:ext cx="2430781" cy="5448300"/>
          </a:xfrm>
        </p:spPr>
        <p:txBody>
          <a:bodyPr>
            <a:noAutofit/>
          </a:bodyPr>
          <a:lstStyle/>
          <a:p>
            <a:r>
              <a:rPr lang="ru-RU" dirty="0" smtClean="0"/>
              <a:t>Можно устроить зимние забавы. В давние времена это были и катания на санках с горы- кто дальше, и метание снежков. В русских деревнях с наступлением зимы девушки в складчину снимали избу, где долгими зимними вечерами пряли, вышивали, вязали. И обязательно-гадали. </a:t>
            </a:r>
          </a:p>
          <a:p>
            <a:r>
              <a:rPr lang="ru-RU" dirty="0"/>
              <a:t> </a:t>
            </a:r>
            <a:r>
              <a:rPr lang="ru-RU" dirty="0" smtClean="0"/>
              <a:t>Во время святок различают «святые вечера»-для веселых, смешных гаданий</a:t>
            </a:r>
            <a:r>
              <a:rPr lang="en-US" dirty="0" smtClean="0"/>
              <a:t>;</a:t>
            </a:r>
            <a:r>
              <a:rPr lang="ru-RU" dirty="0" smtClean="0"/>
              <a:t> и- «страшные вечера»-для опасных и рискованных. А самыми «верными» считают гадания на Васильев вечер- канун 14-го января, то есть старый Новый год. Чаще всего гаданиями занимаются девушки. </a:t>
            </a:r>
          </a:p>
        </p:txBody>
      </p:sp>
      <p:pic>
        <p:nvPicPr>
          <p:cNvPr id="4098" name="Picture 2" descr="https://crosti.ru/patterns/00/1f/2d/80e57c2278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607392"/>
            <a:ext cx="3877537" cy="53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xn--80ajjine0d.xn--p1ai/sites/default/files/works/konkurs/peresadina_yulya_g._svobodnyy_-_gadaniya_na_rozhde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36" y="699784"/>
            <a:ext cx="4385644" cy="50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295" y="2115507"/>
            <a:ext cx="9070848" cy="866605"/>
          </a:xfrm>
        </p:spPr>
        <p:txBody>
          <a:bodyPr/>
          <a:lstStyle/>
          <a:p>
            <a:r>
              <a:rPr lang="ru-RU" sz="4000" dirty="0" smtClean="0"/>
              <a:t>Виды гаданий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9121" y="2960914"/>
            <a:ext cx="9254022" cy="248194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1) Веселые гадания</a:t>
            </a:r>
          </a:p>
          <a:p>
            <a:r>
              <a:rPr lang="ru-RU" sz="2400" dirty="0" smtClean="0"/>
              <a:t>2) Гадания на улице</a:t>
            </a:r>
          </a:p>
          <a:p>
            <a:r>
              <a:rPr lang="ru-RU" sz="2400" dirty="0" smtClean="0"/>
              <a:t>                             3) Гадания на ночь или перед сном</a:t>
            </a:r>
            <a:endParaRPr lang="ru-RU" sz="2400" dirty="0"/>
          </a:p>
        </p:txBody>
      </p:sp>
      <p:pic>
        <p:nvPicPr>
          <p:cNvPr id="5128" name="Picture 8" descr="https://i.pinimg.com/originals/23/3e/3d/233e3d0962be1861c780aaba66c004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67" y="1949450"/>
            <a:ext cx="6927396" cy="52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0" y="76170"/>
            <a:ext cx="2430780" cy="219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78983" y="444137"/>
            <a:ext cx="2430780" cy="5982789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 Гадание на рисовых зёрнах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Над банкой с рисом держат  ладонью вниз левую руку, и, сосредоточившись, вслух задают вопрос. Затем  берут из неё горстку риса и высыпают на расстеленную салфетку. Четное число зёрен-положительный ответ. Нечетное-отрицательный.</a:t>
            </a:r>
          </a:p>
        </p:txBody>
      </p:sp>
      <p:pic>
        <p:nvPicPr>
          <p:cNvPr id="6146" name="Picture 2" descr="https://illustrators.ru/uploads/illustration/image/614406/main_614406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5" y="-215900"/>
            <a:ext cx="848793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1180" y="309881"/>
            <a:ext cx="246126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43060" y="243840"/>
            <a:ext cx="2484120" cy="6233160"/>
          </a:xfrm>
        </p:spPr>
        <p:txBody>
          <a:bodyPr>
            <a:noAutofit/>
          </a:bodyPr>
          <a:lstStyle/>
          <a:p>
            <a:r>
              <a:rPr lang="ru-RU" sz="1600" b="1" u="sng" dirty="0" smtClean="0"/>
              <a:t>Гадание по цепочке.</a:t>
            </a:r>
          </a:p>
          <a:p>
            <a:r>
              <a:rPr lang="ru-RU" sz="1600" dirty="0" smtClean="0"/>
              <a:t>Нужно сесть за стол, потереть расстёгнутую цепочку в руках, пока не почувствуете тепло. Затем  нужно </a:t>
            </a:r>
            <a:r>
              <a:rPr lang="ru-RU" sz="1600" dirty="0"/>
              <a:t>с</a:t>
            </a:r>
            <a:r>
              <a:rPr lang="ru-RU" sz="1600" dirty="0" smtClean="0"/>
              <a:t>жать ее в правый кулак, потрясти и резко бросить на стол. Если цепочка образует круг-вы окажетесь в затруднительном положении. Ровная полоса-ждите везения и удач. Запутанный узел- болезни, убытки. Треугольник-успех в любых делах, особенно в любовных. Бант-свадьба. Змея-предупреждение об осторожности в общении с любыми людьми. Сердце-новая любовь.</a:t>
            </a:r>
            <a:endParaRPr lang="ru-RU" sz="1600" dirty="0"/>
          </a:p>
        </p:txBody>
      </p:sp>
      <p:pic>
        <p:nvPicPr>
          <p:cNvPr id="7170" name="Picture 2" descr="https://img-fotki.yandex.ru/get/9305/121447594.826/0_183449_7d8e9ce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4" y="-251460"/>
            <a:ext cx="8310242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2373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96251" y="966651"/>
            <a:ext cx="2530929" cy="5434149"/>
          </a:xfrm>
        </p:spPr>
        <p:txBody>
          <a:bodyPr/>
          <a:lstStyle/>
          <a:p>
            <a:r>
              <a:rPr lang="ru-RU" sz="1800" b="1" u="sng" dirty="0" smtClean="0"/>
              <a:t>Гадание с валенком</a:t>
            </a:r>
            <a:r>
              <a:rPr lang="ru-RU" dirty="0" smtClean="0"/>
              <a:t>.</a:t>
            </a:r>
          </a:p>
          <a:p>
            <a:r>
              <a:rPr lang="ru-RU" sz="1600" dirty="0" smtClean="0"/>
              <a:t> Через правое плечо бросают валенок. В которую сторону валенок упал носком-с той стороны будет суженый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800" b="1" u="sng" dirty="0" smtClean="0"/>
              <a:t>Гадание на прохожих</a:t>
            </a:r>
            <a:r>
              <a:rPr lang="ru-RU" dirty="0" smtClean="0"/>
              <a:t>.</a:t>
            </a:r>
          </a:p>
          <a:p>
            <a:r>
              <a:rPr lang="ru-RU" sz="1600" dirty="0" smtClean="0"/>
              <a:t>Загадать желание и ждать прохожего человека. Если первым прохожим будет женщина-желание сбудется, если мужчина-нет. А для мужчин- все наоборот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8" name="Picture 6" descr="https://i.ebayimg.com/00/s/MTYwMFgxMDQx/z/5gsAAOSwlcxgZ8Y5/$_57.JPG?set_id=8800005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85" y="495300"/>
            <a:ext cx="3761848" cy="54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200" name="Picture 8" descr="https://avatars.mds.yandex.net/get-zen_doc/3472576/pub_600174d595bba40a1d9e5467_60017a26cad2204d6e2c8a9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693118"/>
            <a:ext cx="5485160" cy="52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546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363" y="607392"/>
            <a:ext cx="7954962" cy="58315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123825"/>
            <a:ext cx="2430780" cy="6181725"/>
          </a:xfrm>
        </p:spPr>
        <p:txBody>
          <a:bodyPr>
            <a:noAutofit/>
          </a:bodyPr>
          <a:lstStyle/>
          <a:p>
            <a:r>
              <a:rPr lang="ru-RU" sz="1600" dirty="0" smtClean="0"/>
              <a:t>         </a:t>
            </a:r>
            <a:r>
              <a:rPr lang="ru-RU" sz="1600" b="1" u="sng" dirty="0" smtClean="0"/>
              <a:t>Сновидение.</a:t>
            </a:r>
          </a:p>
          <a:p>
            <a:r>
              <a:rPr lang="ru-RU" sz="1600" dirty="0" smtClean="0"/>
              <a:t>Перед сном необходимо съесть что-то соленое, но не пить. Ложась спать, девушка произносит:</a:t>
            </a:r>
          </a:p>
          <a:p>
            <a:r>
              <a:rPr lang="ru-RU" sz="1600" dirty="0" smtClean="0"/>
              <a:t>« </a:t>
            </a:r>
            <a:r>
              <a:rPr lang="ru-RU" sz="1600" dirty="0" err="1" smtClean="0"/>
              <a:t>Суженый,ряженый</a:t>
            </a:r>
            <a:r>
              <a:rPr lang="ru-RU" sz="1600" dirty="0" smtClean="0"/>
              <a:t>,       приди ко мне и напои меня!»  Кто во сне напоит-тот и свататься будет.</a:t>
            </a:r>
          </a:p>
          <a:p>
            <a:r>
              <a:rPr lang="ru-RU" sz="1600" dirty="0"/>
              <a:t> </a:t>
            </a:r>
            <a:r>
              <a:rPr lang="ru-RU" sz="1600" b="1" u="sng" dirty="0" smtClean="0"/>
              <a:t>Сыночки или дочки?</a:t>
            </a:r>
          </a:p>
          <a:p>
            <a:r>
              <a:rPr lang="ru-RU" sz="1600" dirty="0" smtClean="0"/>
              <a:t>Налить в небольшую ёмкость воды. Затем опустить туда свое кольцо или сережку и выставьте на мороз. Через некоторое время, принеся в дом, посмотрите: сколько бугорков-столько родится сынков, сколько ямок-столько дочек.</a:t>
            </a:r>
          </a:p>
        </p:txBody>
      </p:sp>
      <p:pic>
        <p:nvPicPr>
          <p:cNvPr id="9218" name="Picture 2" descr="https://avatars.mds.yandex.net/get-zen_doc/1712971/pub_5dff8ddb3642b600ae402696_5dff8e4104af1f00b0da8093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6646" r="12222" b="8211"/>
          <a:stretch/>
        </p:blipFill>
        <p:spPr bwMode="auto">
          <a:xfrm>
            <a:off x="219353" y="1063314"/>
            <a:ext cx="8777009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145</TotalTime>
  <Words>537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Savon</vt:lpstr>
      <vt:lpstr>Святочные гадания</vt:lpstr>
      <vt:lpstr>Презентация PowerPoint</vt:lpstr>
      <vt:lpstr>Презентация PowerPoint</vt:lpstr>
      <vt:lpstr>Презентация PowerPoint</vt:lpstr>
      <vt:lpstr>Виды гаданий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Святочные гадания</dc:title>
  <dc:creator>Ольга</dc:creator>
  <cp:lastModifiedBy>Ольга</cp:lastModifiedBy>
  <cp:revision>14</cp:revision>
  <dcterms:created xsi:type="dcterms:W3CDTF">2021-12-20T07:22:03Z</dcterms:created>
  <dcterms:modified xsi:type="dcterms:W3CDTF">2021-12-20T09:49:56Z</dcterms:modified>
</cp:coreProperties>
</file>