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2"/>
    <p:sldMasterId id="2147483689" r:id="rId3"/>
  </p:sldMasterIdLst>
  <p:notesMasterIdLst>
    <p:notesMasterId r:id="rId40"/>
  </p:notesMasterIdLst>
  <p:handoutMasterIdLst>
    <p:handoutMasterId r:id="rId41"/>
  </p:handoutMasterIdLst>
  <p:sldIdLst>
    <p:sldId id="342" r:id="rId4"/>
    <p:sldId id="256" r:id="rId5"/>
    <p:sldId id="262" r:id="rId6"/>
    <p:sldId id="25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4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721" autoAdjust="0"/>
  </p:normalViewPr>
  <p:slideViewPr>
    <p:cSldViewPr snapToGrid="0" showGuides="1">
      <p:cViewPr>
        <p:scale>
          <a:sx n="80" d="100"/>
          <a:sy n="80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ru-RU" smtClean="0"/>
              <a:t>02.11.2023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6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9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1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6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1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1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1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левый треугольник,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001068" y="5913206"/>
            <a:ext cx="7969542" cy="781394"/>
          </a:xfrm>
        </p:spPr>
        <p:txBody>
          <a:bodyPr/>
          <a:lstStyle>
            <a:lvl1pPr>
              <a:defRPr lang="en-US" sz="2400" b="0" i="0" baseline="0" smtClean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  <p:sp>
        <p:nvSpPr>
          <p:cNvPr id="14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1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8406"/>
            <a:ext cx="7969542" cy="781394"/>
          </a:xfrm>
        </p:spPr>
        <p:txBody>
          <a:bodyPr/>
          <a:lstStyle>
            <a:lvl1pPr>
              <a:defRPr lang="ru-RU" sz="2400" b="0" i="0" baseline="0" noProof="0" smtClean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2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2: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2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2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434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2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4: 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4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4: вопрос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90229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4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518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0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1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4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3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02.11.2023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5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31A184-F35B-4AFC-AC27-402630BF31EA}" type="datetimeFigureOut">
              <a:rPr lang="ru-RU" noProof="0" smtClean="0"/>
              <a:t>02.11.2023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11" r:id="rId19"/>
    <p:sldLayoutId id="2147483712" r:id="rId20"/>
    <p:sldLayoutId id="2147483713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8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5" Type="http://schemas.openxmlformats.org/officeDocument/2006/relationships/slide" Target="slide32.xml"/><Relationship Id="rId10" Type="http://schemas.openxmlformats.org/officeDocument/2006/relationships/slide" Target="slide21.xml"/><Relationship Id="rId4" Type="http://schemas.openxmlformats.org/officeDocument/2006/relationships/slide" Target="slide8.xml"/><Relationship Id="rId9" Type="http://schemas.openxmlformats.org/officeDocument/2006/relationships/slide" Target="slide19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10/110/363/110363492_106691181_303c89076978.gif" TargetMode="External"/><Relationship Id="rId3" Type="http://schemas.openxmlformats.org/officeDocument/2006/relationships/hyperlink" Target="http://www.russlandjournal.de/uploads/pics/glinka_01.jpg" TargetMode="External"/><Relationship Id="rId7" Type="http://schemas.openxmlformats.org/officeDocument/2006/relationships/hyperlink" Target="http://copypast.ru/uploads/posts/1367431725_5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reshendo.ucoz.ru/balalaika.jpg" TargetMode="External"/><Relationship Id="rId5" Type="http://schemas.openxmlformats.org/officeDocument/2006/relationships/hyperlink" Target="http://www.nsu.ru/library/images/news/obzor_2010feb19_Shopen.jpg" TargetMode="External"/><Relationship Id="rId4" Type="http://schemas.openxmlformats.org/officeDocument/2006/relationships/hyperlink" Target="http://s3.timetoast.com/public/uploads/photos/3105179/imagesCA7337FD.jpg?135186919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35360" y="-171400"/>
            <a:ext cx="11521280" cy="3384376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Музыка</a:t>
            </a:r>
            <a:br>
              <a:rPr lang="ru-RU" alt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b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музыки: Алтухова </a:t>
            </a:r>
            <a:r>
              <a:rPr lang="ru-RU" altLang="ru-RU" sz="36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Евгеньевна</a:t>
            </a:r>
            <a:endParaRPr lang="ru-RU" alt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236">
            <a:off x="1420015" y="3035965"/>
            <a:ext cx="2064411" cy="2915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236">
            <a:off x="9083384" y="200467"/>
            <a:ext cx="2064411" cy="2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791" y="1179443"/>
            <a:ext cx="119402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Оркестровое  вступление к опере, балету 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кинофильму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799" y="5908406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9389" y="980659"/>
            <a:ext cx="481054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Увертюра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0500" y="2570938"/>
            <a:ext cx="55135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артитура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9007" y="4249303"/>
            <a:ext cx="4316486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Фактура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303" y="5860197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4157" y="2875815"/>
            <a:ext cx="107077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Сопрано-что это ?</a:t>
            </a:r>
            <a:endParaRPr lang="ru-RU" sz="8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8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dirty="0" smtClean="0">
                <a:solidFill>
                  <a:srgbClr val="FF0000"/>
                </a:solidFill>
                <a:latin typeface="Calibri Light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297" y="3750365"/>
            <a:ext cx="11555894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Высокий женский голос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662" y="2107096"/>
            <a:ext cx="11675164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Высокий мужской голос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886" y="385027"/>
            <a:ext cx="11140336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Низкий женский голос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6600" b="1" i="0" baseline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6600" b="1" i="0" baseline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29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9520" y="5819990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3600" b="0" i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91" y="201705"/>
            <a:ext cx="2810644" cy="419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7443" y="4648217"/>
            <a:ext cx="8629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имя композитора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5537" y="5937352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7910" y="475743"/>
            <a:ext cx="5210081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И. Глинка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8145" y="2261655"/>
            <a:ext cx="6995825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 И. Чайковский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36" y="3929090"/>
            <a:ext cx="7221849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Фредерик </a:t>
            </a:r>
            <a:r>
              <a:rPr lang="ru-RU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опен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Композиторы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8" y="351002"/>
            <a:ext cx="3415552" cy="43487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67443" y="4836476"/>
            <a:ext cx="8629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имя композитора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800" b="1" i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2800" b="1" i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5919" y="2179865"/>
            <a:ext cx="5950668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 С. </a:t>
            </a:r>
            <a:r>
              <a:rPr lang="ru-RU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рокофьев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0028" y="3929090"/>
            <a:ext cx="4992072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Эдвард </a:t>
            </a:r>
            <a:r>
              <a:rPr lang="ru-RU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риг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0133" y="432855"/>
            <a:ext cx="6181499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 В. Рахманинов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3600" b="1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0819" y="683479"/>
            <a:ext cx="1052054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композиторов прославил </a:t>
            </a:r>
          </a:p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воей музыкой орган?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>
          <a:xfrm>
            <a:off x="1392877" y="304384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Музыкальные термины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>
          <a:xfrm>
            <a:off x="1353121" y="1516491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>
          <a:xfrm>
            <a:off x="1353121" y="2573677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>
          <a:xfrm>
            <a:off x="1353121" y="3577854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4" action="ppaction://hlinksldjump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>
          <a:xfrm>
            <a:off x="1364974" y="4608535"/>
            <a:ext cx="2113909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5" action="ppaction://hlinksldjump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>
          <a:xfrm>
            <a:off x="1353120" y="5599458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6" action="ppaction://hlinksldjump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>
          <a:xfrm>
            <a:off x="5459242" y="291132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Композиторы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>
          <a:xfrm>
            <a:off x="5432737" y="1582751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7" action="ppaction://hlinksldjump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>
          <a:xfrm>
            <a:off x="5432738" y="2613432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8" action="ppaction://hlinksldjump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>
          <a:xfrm>
            <a:off x="5446642" y="3617845"/>
            <a:ext cx="2072099" cy="940671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9" action="ppaction://hlinksldjump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>
          <a:xfrm>
            <a:off x="5445989" y="4635039"/>
            <a:ext cx="2081246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0" action="ppaction://hlinksldjump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>
          <a:xfrm>
            <a:off x="5445989" y="5612710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1" action="ppaction://hlinksldjump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>
          <a:xfrm>
            <a:off x="9112734" y="264628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Музыкальные инструменты </a:t>
            </a: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>
          <a:xfrm>
            <a:off x="9165745" y="1569499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2" action="ppaction://hlinksldjump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>
          <a:xfrm>
            <a:off x="9205501" y="2600181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3" action="ppaction://hlinksldjump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>
          <a:xfrm>
            <a:off x="9205499" y="3577854"/>
            <a:ext cx="2099258" cy="967642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4" action="ppaction://hlinksldjump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>
          <a:xfrm>
            <a:off x="9205500" y="4621786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5" action="ppaction://hlinksldjump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>
          <a:xfrm>
            <a:off x="9218754" y="5586206"/>
            <a:ext cx="2099258" cy="914400"/>
          </a:xfrm>
        </p:spPr>
        <p:txBody>
          <a:bodyPr/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6842" y="5910848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4000" b="1" i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4000" b="1" i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2427" y="1183343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А. Моцарт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8824" y="3915644"/>
            <a:ext cx="4323164" cy="110799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С. Бах</a:t>
            </a:r>
            <a:endParaRPr lang="ru-RU" sz="6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2427" y="2597938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В. Бетховен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16323" y="177679"/>
            <a:ext cx="888553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rgbClr val="FFFF00"/>
                </a:solidFill>
                <a:latin typeface="Calibri"/>
              </a:rPr>
              <a:t>Великий</a:t>
            </a:r>
            <a:r>
              <a:rPr lang="ru-RU" sz="4800" b="0" i="0" dirty="0" smtClean="0">
                <a:solidFill>
                  <a:srgbClr val="FFFF00"/>
                </a:solidFill>
                <a:latin typeface="Calibri"/>
              </a:rPr>
              <a:t> польский композитор</a:t>
            </a:r>
            <a:endParaRPr lang="ru-RU" sz="48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3833" y="5912756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3600" b="0" i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66" y="1703646"/>
            <a:ext cx="2729948" cy="37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800" b="0" i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2800" b="0" i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7420" y="2296791"/>
            <a:ext cx="8095129" cy="110799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Фредерик Шопен</a:t>
            </a:r>
            <a:endParaRPr lang="ru-RU" sz="6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1438" y="715854"/>
            <a:ext cx="6007068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 Шуберт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7988" y="4101355"/>
            <a:ext cx="6007068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Иоганн Штраус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075765" y="1698560"/>
            <a:ext cx="10313894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>
                <a:solidFill>
                  <a:srgbClr val="FFFF00"/>
                </a:solidFill>
              </a:rPr>
              <a:t> Его жизнь борьба,  в его музыке призыв-  никогда не сдаваться перед невзгодами.</a:t>
            </a:r>
          </a:p>
          <a:p>
            <a:pPr>
              <a:spcBef>
                <a:spcPts val="1000"/>
              </a:spcBef>
            </a:pPr>
            <a:r>
              <a:rPr lang="ru-RU" sz="4000" dirty="0">
                <a:solidFill>
                  <a:srgbClr val="FFFF00"/>
                </a:solidFill>
              </a:rPr>
              <a:t>           Великий немецкий композитор.</a:t>
            </a:r>
            <a:endParaRPr lang="ru-RU" sz="4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3200" b="0" i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04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173505" y="1274554"/>
            <a:ext cx="612831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В. Бетховен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Композиторы</a:t>
            </a:r>
            <a:endParaRPr lang="ru-RU" sz="3200" b="0" i="0" dirty="0">
              <a:solidFill>
                <a:srgbClr val="C0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0038" y="2679124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И.С.Бах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0038" y="4279324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А. Моцарт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1" i="0" baseline="0" dirty="0" smtClean="0">
                <a:solidFill>
                  <a:srgbClr val="FFFF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5400" b="1" i="0" baseline="0" dirty="0">
              <a:solidFill>
                <a:srgbClr val="FFFF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9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4000" b="0" i="1" baseline="0" dirty="0" smtClean="0">
                <a:solidFill>
                  <a:srgbClr val="FFFF00"/>
                </a:solidFill>
                <a:latin typeface="Calibri"/>
              </a:rPr>
              <a:t>Ох</a:t>
            </a:r>
            <a:r>
              <a:rPr lang="ru-RU" sz="4000" b="0" i="1" dirty="0" smtClean="0">
                <a:solidFill>
                  <a:srgbClr val="FFFF00"/>
                </a:solidFill>
                <a:latin typeface="Calibri"/>
              </a:rPr>
              <a:t> звенит она звенит</a:t>
            </a:r>
          </a:p>
          <a:p>
            <a:pPr marL="0" indent="0" algn="l" defTabSz="914400">
              <a:spcBef>
                <a:spcPts val="1000"/>
              </a:spcBef>
              <a:buNone/>
            </a:pPr>
            <a:r>
              <a:rPr lang="ru-RU" sz="4000" i="1" baseline="0" dirty="0" smtClean="0">
                <a:solidFill>
                  <a:srgbClr val="FFFF00"/>
                </a:solidFill>
                <a:latin typeface="Calibri"/>
              </a:rPr>
              <a:t>Всех</a:t>
            </a:r>
            <a:r>
              <a:rPr lang="ru-RU" sz="4000" i="1" dirty="0" smtClean="0">
                <a:solidFill>
                  <a:srgbClr val="FFFF00"/>
                </a:solidFill>
                <a:latin typeface="Calibri"/>
              </a:rPr>
              <a:t> игрою веселит</a:t>
            </a:r>
          </a:p>
          <a:p>
            <a:pPr marL="0" indent="0" algn="l" defTabSz="914400">
              <a:spcBef>
                <a:spcPts val="1000"/>
              </a:spcBef>
              <a:buNone/>
            </a:pPr>
            <a:r>
              <a:rPr lang="ru-RU" sz="4000" b="0" i="1" baseline="0" dirty="0" smtClean="0">
                <a:solidFill>
                  <a:srgbClr val="FFFF00"/>
                </a:solidFill>
                <a:latin typeface="Calibri"/>
              </a:rPr>
              <a:t>И</a:t>
            </a:r>
            <a:r>
              <a:rPr lang="ru-RU" sz="4000" b="0" i="1" dirty="0" smtClean="0">
                <a:solidFill>
                  <a:srgbClr val="FFFF00"/>
                </a:solidFill>
                <a:latin typeface="Calibri"/>
              </a:rPr>
              <a:t> всего то три струны</a:t>
            </a:r>
          </a:p>
          <a:p>
            <a:pPr marL="0" indent="0" algn="l" defTabSz="914400">
              <a:spcBef>
                <a:spcPts val="1000"/>
              </a:spcBef>
              <a:buNone/>
            </a:pPr>
            <a:r>
              <a:rPr lang="ru-RU" sz="4000" i="1" baseline="0" dirty="0" smtClean="0">
                <a:solidFill>
                  <a:srgbClr val="FFFF00"/>
                </a:solidFill>
                <a:latin typeface="Calibri"/>
              </a:rPr>
              <a:t>Ей для музыки нужны!</a:t>
            </a:r>
            <a:endParaRPr lang="ru-RU" sz="4000" b="0" i="1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1814" y="5719654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4" b="93725" l="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260">
            <a:off x="2166731" y="413716"/>
            <a:ext cx="7620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1" y="2544417"/>
            <a:ext cx="58707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Балалайка</a:t>
            </a:r>
            <a:endParaRPr lang="ru-RU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258957" y="1873957"/>
            <a:ext cx="1012466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6000" dirty="0" smtClean="0">
                <a:solidFill>
                  <a:srgbClr val="FFFF00"/>
                </a:solidFill>
                <a:latin typeface="Calibri"/>
              </a:rPr>
              <a:t>Назовите самый многострунный инструмент</a:t>
            </a:r>
            <a:endParaRPr lang="ru-RU" sz="6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/>
          <p:cNvSpPr>
            <a:spLocks noGrp="1"/>
          </p:cNvSpPr>
          <p:nvPr>
            <p:ph type="body" sz="quarter" idx="13"/>
          </p:nvPr>
        </p:nvSpPr>
        <p:spPr>
          <a:xfrm>
            <a:off x="3511824" y="2626960"/>
            <a:ext cx="4147932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Арфа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1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5321" y="596348"/>
            <a:ext cx="4174435" cy="132343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гусли</a:t>
            </a:r>
            <a:endParaRPr lang="ru-RU" sz="8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5321" y="4181060"/>
            <a:ext cx="4174435" cy="132343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гитара</a:t>
            </a:r>
            <a:endParaRPr lang="ru-RU" sz="8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6000" b="1" i="0" baseline="0" dirty="0" smtClean="0">
                <a:solidFill>
                  <a:srgbClr val="FFFF00"/>
                </a:solidFill>
                <a:latin typeface="Calibri Light"/>
                <a:ea typeface="+mj-ea"/>
                <a:cs typeface="+mj-cs"/>
              </a:rPr>
              <a:t>Музыкальные</a:t>
            </a:r>
            <a:r>
              <a:rPr lang="ru-RU" sz="6000" b="1" i="0" dirty="0" smtClean="0">
                <a:solidFill>
                  <a:srgbClr val="FFFF00"/>
                </a:solidFill>
                <a:latin typeface="Calibri Light"/>
                <a:ea typeface="+mj-ea"/>
                <a:cs typeface="+mj-cs"/>
              </a:rPr>
              <a:t> термины</a:t>
            </a:r>
            <a:endParaRPr lang="ru-RU" sz="6000" b="1" i="0" baseline="0" dirty="0">
              <a:solidFill>
                <a:srgbClr val="FFFF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4800" dirty="0" smtClean="0">
                <a:solidFill>
                  <a:srgbClr val="FFFF00"/>
                </a:solidFill>
                <a:latin typeface="Calibri"/>
              </a:rPr>
              <a:t>Какой звучит инструмент?</a:t>
            </a:r>
            <a:endParaRPr lang="ru-RU" sz="48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1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" name="гитар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3399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913911" y="1813407"/>
            <a:ext cx="888553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6600" b="1" i="0" baseline="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ГИТАРА</a:t>
            </a:r>
            <a:endParaRPr lang="ru-RU" sz="6600" b="1" i="0" baseline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0825" y="5891932"/>
            <a:ext cx="7969542" cy="781394"/>
          </a:xfrm>
        </p:spPr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1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1068">
            <a:off x="6824870" y="940905"/>
            <a:ext cx="3940413" cy="483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4519">
            <a:off x="3526182" y="56455"/>
            <a:ext cx="6145213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5400" dirty="0" smtClean="0">
                <a:solidFill>
                  <a:srgbClr val="FFFF00"/>
                </a:solidFill>
                <a:latin typeface="Calibri"/>
              </a:rPr>
              <a:t>Прадедушка фортепиано</a:t>
            </a:r>
            <a:endParaRPr lang="ru-RU" sz="54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1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3834" y="5865428"/>
            <a:ext cx="7969542" cy="781394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1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2427" y="1183343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патефон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8824" y="3915644"/>
            <a:ext cx="4323164" cy="110799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клавесин</a:t>
            </a:r>
            <a:endParaRPr lang="ru-RU" sz="6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2427" y="2597938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ксилофон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4400" b="0" i="0" baseline="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Какой</a:t>
            </a:r>
            <a:r>
              <a:rPr lang="ru-RU" sz="4400" b="0" i="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струнно-смычковый инструмент изобрели персы, а итальянцы довели до совершенства?</a:t>
            </a:r>
            <a:endParaRPr lang="ru-RU" sz="4400" b="0" i="0" baseline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1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65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инструменты</a:t>
            </a:r>
            <a:endParaRPr lang="ru-RU" sz="3600" b="1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2427" y="1183343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контрабас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9554" y="2503806"/>
            <a:ext cx="4323164" cy="110799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скрипка</a:t>
            </a:r>
            <a:endParaRPr lang="ru-RU" sz="6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7602" y="3994175"/>
            <a:ext cx="600706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виолончель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236">
            <a:off x="41976" y="4195063"/>
            <a:ext cx="2064411" cy="2915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236">
            <a:off x="9881874" y="-95747"/>
            <a:ext cx="2064411" cy="29157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1170" y="-2751785"/>
            <a:ext cx="10363200" cy="4267200"/>
          </a:xfrm>
        </p:spPr>
        <p:txBody>
          <a:bodyPr/>
          <a:lstStyle/>
          <a:p>
            <a:r>
              <a:rPr lang="ru-RU" sz="3600" dirty="0" smtClean="0"/>
              <a:t>Используемые ресурсы</a:t>
            </a:r>
            <a:endParaRPr lang="ru-RU" sz="3600" dirty="0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3984519" y="1724903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hlinkClick r:id="rId3"/>
              </a:rPr>
              <a:t>Портрет М. И. Глинка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519" y="2107773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hlinkClick r:id="rId4"/>
              </a:rPr>
              <a:t>Портрет С. С. Прокофьев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4519" y="2477105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Портрет Ф. Шопен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2268" y="2846437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Изображение балалайки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18182" y="3215769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Изображение гитары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51654" y="3601001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Скрипочка (анимация)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2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4321" y="5886701"/>
            <a:ext cx="7969542" cy="781394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2826" y="1589109"/>
            <a:ext cx="8466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Ансамбль из 4 музыкантов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33034" y="1546793"/>
            <a:ext cx="8885530" cy="2001892"/>
          </a:xfrm>
        </p:spPr>
        <p:txBody>
          <a:bodyPr/>
          <a:lstStyle/>
          <a:p>
            <a:pPr marL="0" indent="0" algn="l" defTabSz="914400">
              <a:spcBef>
                <a:spcPts val="1000"/>
              </a:spcBef>
              <a:buNone/>
            </a:pPr>
            <a:r>
              <a:rPr lang="ru-RU" sz="3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</a:t>
            </a: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5475" y="2232836"/>
            <a:ext cx="4200117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КВАРТЕТ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2626" y="3598116"/>
            <a:ext cx="2305814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дуэт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8913" y="788495"/>
            <a:ext cx="2733242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трио</a:t>
            </a:r>
            <a:endParaRPr lang="ru-RU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539" y="1483090"/>
            <a:ext cx="125377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в музыке называется один исполнитель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2557" y="3915644"/>
            <a:ext cx="4492487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Солист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2805" y="477078"/>
            <a:ext cx="4002239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Артист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8974" y="2133600"/>
            <a:ext cx="6082747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Пейзажист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2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783" y="1881808"/>
            <a:ext cx="11887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Форте, пиано-что это значит в музыке? 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Музыкальные термины</a:t>
            </a:r>
            <a:endParaRPr lang="ru-RU" sz="3600" b="0" i="0" dirty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7496" y="291548"/>
            <a:ext cx="8945217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Медленно быстро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7630" y="2040836"/>
            <a:ext cx="6299559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Громко тихо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3026" y="3723860"/>
            <a:ext cx="9236765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Весело грустно</a:t>
            </a:r>
            <a:endParaRPr lang="ru-RU" sz="7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3AB556-06BF-4F6C-964D-E4806431F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TS104001206</Template>
  <TotalTime>0</TotalTime>
  <Words>333</Words>
  <Application>Microsoft Office PowerPoint</Application>
  <PresentationFormat>Произвольный</PresentationFormat>
  <Paragraphs>152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Исполнительная</vt:lpstr>
      <vt:lpstr>Базовая</vt:lpstr>
      <vt:lpstr>Я и Музыка мультимедийная викторина Учитель музыки: Алтухова Светлана Евгеньевна</vt:lpstr>
      <vt:lpstr>Презентация PowerPoint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Музыкальные термины</vt:lpstr>
      <vt:lpstr>Композиторы</vt:lpstr>
      <vt:lpstr>Композиторы</vt:lpstr>
      <vt:lpstr>Композиторы</vt:lpstr>
      <vt:lpstr>Композиторы</vt:lpstr>
      <vt:lpstr>Композиторы</vt:lpstr>
      <vt:lpstr>Композиторы</vt:lpstr>
      <vt:lpstr>Композиторы</vt:lpstr>
      <vt:lpstr>Композиторы</vt:lpstr>
      <vt:lpstr>Композиторы</vt:lpstr>
      <vt:lpstr>Композиторы</vt:lpstr>
      <vt:lpstr>Композиторы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Музыкальные инструменты</vt:lpstr>
      <vt:lpstr>Используемые ресурсы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2014-04-06T14:13:00Z</dcterms:created>
  <dcterms:modified xsi:type="dcterms:W3CDTF">2023-11-02T06:16:07Z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