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4" r:id="rId2"/>
    <p:sldId id="271" r:id="rId3"/>
    <p:sldId id="257" r:id="rId4"/>
    <p:sldId id="258" r:id="rId5"/>
    <p:sldId id="259" r:id="rId6"/>
    <p:sldId id="260" r:id="rId7"/>
    <p:sldId id="261" r:id="rId8"/>
    <p:sldId id="264" r:id="rId9"/>
    <p:sldId id="266" r:id="rId10"/>
    <p:sldId id="267" r:id="rId11"/>
    <p:sldId id="268" r:id="rId12"/>
    <p:sldId id="269" r:id="rId13"/>
    <p:sldId id="272" r:id="rId14"/>
    <p:sldId id="27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22.03.2023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comb/>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profguide.ru/professions/massazhist.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go.mail.ru/search_images?q=%D1%84%D0%BE%D1%82%D0%BE%20%D1%83%D1%87%D0%B8%D1%82%D0%B5%D0%BB%D1%8F%20%D1%84%D0%B8%D0%B7%D0%BA%D1%83%D0%BB%D1%8C%D1%82%D1%83%D1%80%D1%8B&amp;fr=web&amp;rch=l&amp;jsa=1"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go.mail.ru/search_images?q=%D0%BF%D1%80%D0%BE%D1%84%D0%B5%D1%81%D1%81%D0%B8%D1%8F%20%D1%85%D0%BE%D1%80%D0%B5%D0%BE%D0%B3%D1%80%D0%B0%D1%84%D0%B0%20%D0%B8%20%D1%84%D0%BE%D1%82%D0%BE&amp;fr=web&amp;rch=l&amp;jsa=1"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profguide.ru/professions/sportivniy-kommentator.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CA7E14-39B5-0FEE-60BD-8E66DB42F994}"/>
              </a:ext>
            </a:extLst>
          </p:cNvPr>
          <p:cNvSpPr>
            <a:spLocks noGrp="1"/>
          </p:cNvSpPr>
          <p:nvPr>
            <p:ph type="title"/>
          </p:nvPr>
        </p:nvSpPr>
        <p:spPr/>
        <p:txBody>
          <a:bodyPr/>
          <a:lstStyle/>
          <a:p>
            <a:pPr algn="ctr"/>
            <a:br>
              <a:rPr lang="ru-RU" sz="6000" b="1" dirty="0">
                <a:solidFill>
                  <a:schemeClr val="bg1"/>
                </a:solidFill>
              </a:rPr>
            </a:br>
            <a:br>
              <a:rPr lang="ru-RU" sz="6000" b="1" dirty="0">
                <a:solidFill>
                  <a:schemeClr val="bg1"/>
                </a:solidFill>
              </a:rPr>
            </a:br>
            <a:br>
              <a:rPr lang="ru-RU" sz="6000" b="1" dirty="0">
                <a:solidFill>
                  <a:schemeClr val="bg1"/>
                </a:solidFill>
              </a:rPr>
            </a:br>
            <a:br>
              <a:rPr lang="ru-RU" sz="6000" b="1" dirty="0">
                <a:solidFill>
                  <a:schemeClr val="bg1"/>
                </a:solidFill>
              </a:rPr>
            </a:br>
            <a:r>
              <a:rPr lang="ru-RU" sz="6000" b="1" dirty="0">
                <a:solidFill>
                  <a:schemeClr val="bg1"/>
                </a:solidFill>
              </a:rPr>
              <a:t>СПОРТИВНЫЕ ПРОФЕССИИ</a:t>
            </a:r>
            <a:br>
              <a:rPr lang="ru-RU" sz="6000" b="1" dirty="0">
                <a:solidFill>
                  <a:schemeClr val="bg1"/>
                </a:solidFill>
              </a:rPr>
            </a:br>
            <a:endParaRPr lang="ru-RU" dirty="0"/>
          </a:p>
        </p:txBody>
      </p:sp>
      <p:sp>
        <p:nvSpPr>
          <p:cNvPr id="3" name="Текст 2">
            <a:extLst>
              <a:ext uri="{FF2B5EF4-FFF2-40B4-BE49-F238E27FC236}">
                <a16:creationId xmlns:a16="http://schemas.microsoft.com/office/drawing/2014/main" id="{5690BDBD-36AB-476C-2A4F-B1837A4B8B3E}"/>
              </a:ext>
            </a:extLst>
          </p:cNvPr>
          <p:cNvSpPr>
            <a:spLocks noGrp="1"/>
          </p:cNvSpPr>
          <p:nvPr>
            <p:ph type="body" idx="1"/>
          </p:nvPr>
        </p:nvSpPr>
        <p:spPr>
          <a:xfrm>
            <a:off x="530352" y="4581128"/>
            <a:ext cx="7772400" cy="1440160"/>
          </a:xfrm>
        </p:spPr>
        <p:txBody>
          <a:bodyPr/>
          <a:lstStyle/>
          <a:p>
            <a:pPr algn="r"/>
            <a:r>
              <a:rPr lang="ru-RU" dirty="0">
                <a:solidFill>
                  <a:schemeClr val="bg1"/>
                </a:solidFill>
              </a:rPr>
              <a:t>Подготовил:</a:t>
            </a:r>
          </a:p>
          <a:p>
            <a:pPr algn="r"/>
            <a:r>
              <a:rPr lang="ru-RU" dirty="0">
                <a:solidFill>
                  <a:schemeClr val="bg1"/>
                </a:solidFill>
              </a:rPr>
              <a:t>учитель ОБЖ</a:t>
            </a:r>
          </a:p>
          <a:p>
            <a:pPr algn="r"/>
            <a:r>
              <a:rPr lang="ru-RU" dirty="0">
                <a:solidFill>
                  <a:schemeClr val="bg1"/>
                </a:solidFill>
              </a:rPr>
              <a:t>Овсянникова Елена Викторовна</a:t>
            </a:r>
          </a:p>
        </p:txBody>
      </p:sp>
    </p:spTree>
    <p:extLst>
      <p:ext uri="{BB962C8B-B14F-4D97-AF65-F5344CB8AC3E}">
        <p14:creationId xmlns:p14="http://schemas.microsoft.com/office/powerpoint/2010/main" val="3021710421"/>
      </p:ext>
    </p:extLst>
  </p:cSld>
  <p:clrMapOvr>
    <a:masterClrMapping/>
  </p:clrMapOvr>
  <p:transition>
    <p:comb/>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7" name="Рисунок 3" descr="http://www.profguide.ru/images/article/akG_e9rt9TSKFn232sQdRSi_iAGSZSs3.jpg">
            <a:hlinkClick r:id="rId2"/>
          </p:cNvPr>
          <p:cNvPicPr>
            <a:picLocks noChangeAspect="1" noChangeArrowheads="1"/>
          </p:cNvPicPr>
          <p:nvPr/>
        </p:nvPicPr>
        <p:blipFill>
          <a:blip r:embed="rId3" cstate="print"/>
          <a:srcRect/>
          <a:stretch>
            <a:fillRect/>
          </a:stretch>
        </p:blipFill>
        <p:spPr bwMode="auto">
          <a:xfrm>
            <a:off x="6302152" y="1628800"/>
            <a:ext cx="2688299" cy="2016224"/>
          </a:xfrm>
          <a:prstGeom prst="rect">
            <a:avLst/>
          </a:prstGeom>
          <a:noFill/>
        </p:spPr>
      </p:pic>
      <p:sp>
        <p:nvSpPr>
          <p:cNvPr id="34819" name="Rectangle 3"/>
          <p:cNvSpPr>
            <a:spLocks noChangeArrowheads="1"/>
          </p:cNvSpPr>
          <p:nvPr/>
        </p:nvSpPr>
        <p:spPr bwMode="auto">
          <a:xfrm>
            <a:off x="285720" y="1500174"/>
            <a:ext cx="7383753"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1"/>
                </a:solidFill>
                <a:effectLst/>
                <a:ea typeface="Calibri" pitchFamily="34" charset="0"/>
                <a:cs typeface="Times New Roman" pitchFamily="18" charset="0"/>
              </a:rPr>
              <a:t>Особенности профессии</a:t>
            </a:r>
            <a:endParaRPr kumimoji="0" lang="ru-RU" sz="105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ea typeface="Calibri" pitchFamily="34" charset="0"/>
                <a:cs typeface="Times New Roman" pitchFamily="18" charset="0"/>
              </a:rPr>
              <a:t>Массажист – специалист по поверхностному </a:t>
            </a:r>
          </a:p>
          <a:p>
            <a:pPr marL="0" marR="0" lvl="0" indent="0" algn="l" defTabSz="914400" rtl="0" eaLnBrk="0" fontAlgn="base" latinLnBrk="0" hangingPunct="0">
              <a:lnSpc>
                <a:spcPct val="100000"/>
              </a:lnSpc>
              <a:spcBef>
                <a:spcPct val="0"/>
              </a:spcBef>
              <a:spcAft>
                <a:spcPct val="0"/>
              </a:spcAft>
              <a:buClrTx/>
              <a:buSzTx/>
              <a:buFontTx/>
              <a:buNone/>
              <a:tabLst/>
            </a:pPr>
            <a:r>
              <a:rPr lang="ru-RU" sz="2000" dirty="0">
                <a:ea typeface="Calibri" pitchFamily="34" charset="0"/>
                <a:cs typeface="Times New Roman" pitchFamily="18" charset="0"/>
              </a:rPr>
              <a:t>м</a:t>
            </a:r>
            <a:r>
              <a:rPr kumimoji="0" lang="ru-RU" sz="2000" b="0" i="0" u="none" strike="noStrike" cap="none" normalizeH="0" baseline="0" dirty="0">
                <a:ln>
                  <a:noFill/>
                </a:ln>
                <a:solidFill>
                  <a:schemeClr val="tx1"/>
                </a:solidFill>
                <a:effectLst/>
                <a:ea typeface="Calibri" pitchFamily="34" charset="0"/>
                <a:cs typeface="Times New Roman" pitchFamily="18" charset="0"/>
              </a:rPr>
              <a:t>еханическому воздействию на тело, улучшающему самочувствие.</a:t>
            </a:r>
            <a:r>
              <a:rPr lang="ru-RU" sz="1100" dirty="0">
                <a:ea typeface="Calibri" pitchFamily="34" charset="0"/>
                <a:cs typeface="Arial" pitchFamily="34" charset="0"/>
              </a:rPr>
              <a:t> </a:t>
            </a:r>
            <a:r>
              <a:rPr kumimoji="0" lang="ru-RU" sz="2000" b="0" i="0" u="none" strike="noStrike" cap="none" normalizeH="0" baseline="0" dirty="0">
                <a:ln>
                  <a:noFill/>
                </a:ln>
                <a:solidFill>
                  <a:schemeClr val="tx1"/>
                </a:solidFill>
                <a:effectLst/>
                <a:ea typeface="Calibri" pitchFamily="34" charset="0"/>
                <a:cs typeface="Times New Roman" pitchFamily="18" charset="0"/>
              </a:rPr>
              <a:t>Массажист не вправляет суставы,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ea typeface="Calibri" pitchFamily="34" charset="0"/>
                <a:cs typeface="Times New Roman" pitchFamily="18" charset="0"/>
              </a:rPr>
              <a:t>не трогает позвоночник, он работает только с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ea typeface="Calibri" pitchFamily="34" charset="0"/>
                <a:cs typeface="Times New Roman" pitchFamily="18" charset="0"/>
              </a:rPr>
              <a:t>поверхностью тела.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ea typeface="Calibri" pitchFamily="34" charset="0"/>
                <a:cs typeface="Times New Roman" pitchFamily="18" charset="0"/>
              </a:rPr>
              <a:t>Но прикосновения умелого мастера дают потрясающий эффект.</a:t>
            </a:r>
            <a:br>
              <a:rPr kumimoji="0" lang="ru-RU" sz="2000" b="0" i="0" u="none" strike="noStrike" cap="none" normalizeH="0" baseline="0" dirty="0">
                <a:ln>
                  <a:noFill/>
                </a:ln>
                <a:solidFill>
                  <a:schemeClr val="tx1"/>
                </a:solidFill>
                <a:effectLst/>
                <a:ea typeface="Calibri" pitchFamily="34" charset="0"/>
                <a:cs typeface="Times New Roman" pitchFamily="18" charset="0"/>
              </a:rPr>
            </a:br>
            <a:r>
              <a:rPr kumimoji="0" lang="ru-RU" sz="2000" b="0" i="0" u="none" strike="noStrike" cap="none" normalizeH="0" baseline="0" dirty="0">
                <a:ln>
                  <a:noFill/>
                </a:ln>
                <a:solidFill>
                  <a:schemeClr val="tx1"/>
                </a:solidFill>
                <a:effectLst/>
                <a:ea typeface="Calibri" pitchFamily="34" charset="0"/>
                <a:cs typeface="Times New Roman" pitchFamily="18" charset="0"/>
              </a:rPr>
              <a:t>Массаж как лечебное средство применяли ещё в древности.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ea typeface="Calibri" pitchFamily="34" charset="0"/>
                <a:cs typeface="Times New Roman" pitchFamily="18" charset="0"/>
              </a:rPr>
              <a:t>Сегодня массаж можно условно разделить на лечебный, спортивный и косметический.</a:t>
            </a:r>
            <a:br>
              <a:rPr kumimoji="0" lang="ru-RU" sz="2000" b="0" i="0" u="none" strike="noStrike" cap="none" normalizeH="0" baseline="0" dirty="0">
                <a:ln>
                  <a:noFill/>
                </a:ln>
                <a:solidFill>
                  <a:schemeClr val="tx1"/>
                </a:solidFill>
                <a:effectLst/>
                <a:ea typeface="Calibri" pitchFamily="34" charset="0"/>
                <a:cs typeface="Times New Roman" pitchFamily="18" charset="0"/>
              </a:rPr>
            </a:br>
            <a:r>
              <a:rPr kumimoji="0" lang="ru-RU" sz="2000" b="0" i="0" u="none" strike="noStrike" cap="none" normalizeH="0" baseline="0" dirty="0">
                <a:ln>
                  <a:noFill/>
                </a:ln>
                <a:solidFill>
                  <a:schemeClr val="tx1"/>
                </a:solidFill>
                <a:effectLst/>
                <a:ea typeface="Calibri" pitchFamily="34" charset="0"/>
                <a:cs typeface="Times New Roman" pitchFamily="18" charset="0"/>
              </a:rPr>
              <a:t>Лечебный массаж применяют в больницах, в реабилитационных центрах, во время курортного лечения. С профессиональными спортсменами и посетителями фитнес - центров работают специалисты по спортивному массажу. </a:t>
            </a:r>
            <a:endParaRPr kumimoji="0" lang="ru-RU" sz="11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1928794" y="0"/>
            <a:ext cx="5286444" cy="5847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effectLst/>
                <a:latin typeface="+mj-lt"/>
                <a:ea typeface="Calibri" pitchFamily="34" charset="0"/>
                <a:cs typeface="Tahoma" pitchFamily="34" charset="0"/>
              </a:rPr>
              <a:t>Массажист</a:t>
            </a:r>
            <a:endParaRPr kumimoji="0" lang="ru-RU" sz="4400" b="0" i="0" u="none" strike="noStrike" cap="none" normalizeH="0" baseline="0" dirty="0">
              <a:ln>
                <a:noFill/>
              </a:ln>
              <a:effectLst/>
              <a:latin typeface="+mj-lt"/>
              <a:cs typeface="Arial" pitchFamily="34" charset="0"/>
            </a:endParaRPr>
          </a:p>
        </p:txBody>
      </p:sp>
      <p:sp>
        <p:nvSpPr>
          <p:cNvPr id="6" name="Rectangle 3"/>
          <p:cNvSpPr>
            <a:spLocks noChangeArrowheads="1"/>
          </p:cNvSpPr>
          <p:nvPr/>
        </p:nvSpPr>
        <p:spPr bwMode="auto">
          <a:xfrm>
            <a:off x="142812" y="642918"/>
            <a:ext cx="900118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ea typeface="Calibri" pitchFamily="34" charset="0"/>
                <a:cs typeface="Times New Roman" pitchFamily="18" charset="0"/>
              </a:rPr>
              <a:t> </a:t>
            </a:r>
            <a:r>
              <a:rPr kumimoji="0" lang="ru-RU" sz="2400" b="0" i="0" u="none" strike="noStrike" cap="none" normalizeH="0" baseline="0" dirty="0">
                <a:ln>
                  <a:noFill/>
                </a:ln>
                <a:solidFill>
                  <a:schemeClr val="tx1"/>
                </a:solidFill>
                <a:effectLst/>
                <a:ea typeface="Calibri" pitchFamily="34" charset="0"/>
                <a:cs typeface="Times New Roman" pitchFamily="18" charset="0"/>
              </a:rPr>
              <a:t>Массаж – это система дозированных механических воздействий на кожу и мягкие ткани для улучшения самочувствия.</a:t>
            </a:r>
            <a:br>
              <a:rPr kumimoji="0" lang="ru-RU" b="0" i="0" u="none" strike="noStrike" cap="none" normalizeH="0" baseline="0" dirty="0">
                <a:ln>
                  <a:noFill/>
                </a:ln>
                <a:solidFill>
                  <a:schemeClr val="tx1"/>
                </a:solidFill>
                <a:effectLst/>
                <a:ea typeface="Calibri" pitchFamily="34" charset="0"/>
                <a:cs typeface="Times New Roman" pitchFamily="18" charset="0"/>
              </a:rPr>
            </a:br>
            <a:endParaRPr kumimoji="0" lang="ru-RU" sz="12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a:ln>
                <a:noFill/>
              </a:ln>
              <a:solidFill>
                <a:schemeClr val="tx1"/>
              </a:solidFill>
              <a:effectLst/>
              <a:cs typeface="Arial" pitchFamily="34" charset="0"/>
            </a:endParaRPr>
          </a:p>
        </p:txBody>
      </p:sp>
    </p:spTree>
  </p:cSld>
  <p:clrMapOvr>
    <a:masterClrMapping/>
  </p:clrMapOvr>
  <p:transition>
    <p:comb/>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14282" y="214290"/>
            <a:ext cx="4501734" cy="5847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err="1">
                <a:ln>
                  <a:noFill/>
                </a:ln>
                <a:effectLst/>
                <a:latin typeface="+mj-lt"/>
                <a:ea typeface="Calibri" pitchFamily="34" charset="0"/>
                <a:cs typeface="Tahoma" pitchFamily="34" charset="0"/>
              </a:rPr>
              <a:t>Гринкипер</a:t>
            </a:r>
            <a:endParaRPr kumimoji="0" lang="ru-RU" sz="4400" b="0" i="0" u="none" strike="noStrike" cap="none" normalizeH="0" baseline="0" dirty="0">
              <a:ln>
                <a:noFill/>
              </a:ln>
              <a:effectLst/>
              <a:latin typeface="+mj-lt"/>
              <a:cs typeface="Arial" pitchFamily="34" charset="0"/>
            </a:endParaRPr>
          </a:p>
        </p:txBody>
      </p:sp>
      <p:sp>
        <p:nvSpPr>
          <p:cNvPr id="6" name="Прямоугольник 5"/>
          <p:cNvSpPr/>
          <p:nvPr/>
        </p:nvSpPr>
        <p:spPr>
          <a:xfrm>
            <a:off x="214282" y="1357299"/>
            <a:ext cx="6085910" cy="5570756"/>
          </a:xfrm>
          <a:prstGeom prst="rect">
            <a:avLst/>
          </a:prstGeom>
        </p:spPr>
        <p:txBody>
          <a:bodyPr wrap="square">
            <a:spAutoFit/>
          </a:bodyPr>
          <a:lstStyle/>
          <a:p>
            <a:pPr lvl="0" algn="ctr" fontAlgn="base">
              <a:spcBef>
                <a:spcPct val="0"/>
              </a:spcBef>
              <a:spcAft>
                <a:spcPct val="0"/>
              </a:spcAft>
            </a:pPr>
            <a:r>
              <a:rPr lang="ru-RU" sz="2400" b="1" dirty="0" err="1">
                <a:solidFill>
                  <a:srgbClr val="333333"/>
                </a:solidFill>
                <a:ea typeface="Calibri" pitchFamily="34" charset="0"/>
                <a:cs typeface="Times New Roman" pitchFamily="18" charset="0"/>
              </a:rPr>
              <a:t>Гринкипер</a:t>
            </a:r>
            <a:r>
              <a:rPr lang="ru-RU" sz="2400" b="1" dirty="0">
                <a:solidFill>
                  <a:srgbClr val="333333"/>
                </a:solidFill>
                <a:ea typeface="Calibri" pitchFamily="34" charset="0"/>
                <a:cs typeface="Times New Roman" pitchFamily="18" charset="0"/>
              </a:rPr>
              <a:t> – специалист по спортивным газонам.</a:t>
            </a:r>
            <a:endParaRPr lang="ru-RU" sz="2000" b="1" dirty="0">
              <a:cs typeface="Arial" pitchFamily="34" charset="0"/>
            </a:endParaRPr>
          </a:p>
          <a:p>
            <a:pPr lvl="0" algn="ctr" eaLnBrk="0" fontAlgn="base" hangingPunct="0">
              <a:spcBef>
                <a:spcPct val="0"/>
              </a:spcBef>
              <a:spcAft>
                <a:spcPct val="0"/>
              </a:spcAft>
            </a:pPr>
            <a:r>
              <a:rPr lang="ru-RU" sz="2800" dirty="0">
                <a:solidFill>
                  <a:srgbClr val="333333"/>
                </a:solidFill>
                <a:ea typeface="Times New Roman" pitchFamily="18" charset="0"/>
                <a:cs typeface="Times New Roman" pitchFamily="18" charset="0"/>
              </a:rPr>
              <a:t>Особенности профессии</a:t>
            </a:r>
            <a:endParaRPr lang="ru-RU" sz="1050" dirty="0">
              <a:cs typeface="Arial" pitchFamily="34" charset="0"/>
            </a:endParaRPr>
          </a:p>
          <a:p>
            <a:pPr lvl="0" eaLnBrk="0" fontAlgn="base" hangingPunct="0">
              <a:spcBef>
                <a:spcPct val="0"/>
              </a:spcBef>
              <a:spcAft>
                <a:spcPct val="0"/>
              </a:spcAft>
            </a:pPr>
            <a:r>
              <a:rPr lang="ru-RU" sz="2000" dirty="0" err="1">
                <a:ea typeface="Calibri" pitchFamily="34" charset="0"/>
                <a:cs typeface="Times New Roman" pitchFamily="18" charset="0"/>
              </a:rPr>
              <a:t>Гринкипинг</a:t>
            </a:r>
            <a:r>
              <a:rPr lang="ru-RU" sz="2000" dirty="0">
                <a:ea typeface="Calibri" pitchFamily="34" charset="0"/>
                <a:cs typeface="Times New Roman" pitchFamily="18" charset="0"/>
              </a:rPr>
              <a:t> – это направление агрономии, посвящённое созданию и уходу за спортивными газонами для любых видов спорта на траве.</a:t>
            </a:r>
            <a:br>
              <a:rPr lang="ru-RU" sz="2000" dirty="0">
                <a:ea typeface="Calibri" pitchFamily="34" charset="0"/>
                <a:cs typeface="Times New Roman" pitchFamily="18" charset="0"/>
              </a:rPr>
            </a:br>
            <a:r>
              <a:rPr lang="ru-RU" sz="2000" dirty="0">
                <a:ea typeface="Calibri" pitchFamily="34" charset="0"/>
                <a:cs typeface="Times New Roman" pitchFamily="18" charset="0"/>
              </a:rPr>
              <a:t>Спортивные газоны – это и футбольные поля, и поля для регби,</a:t>
            </a:r>
          </a:p>
          <a:p>
            <a:pPr lvl="0" eaLnBrk="0" fontAlgn="base" hangingPunct="0">
              <a:spcBef>
                <a:spcPct val="0"/>
              </a:spcBef>
              <a:spcAft>
                <a:spcPct val="0"/>
              </a:spcAft>
            </a:pPr>
            <a:r>
              <a:rPr lang="ru-RU" sz="2000" dirty="0">
                <a:ea typeface="Calibri" pitchFamily="34" charset="0"/>
                <a:cs typeface="Times New Roman" pitchFamily="18" charset="0"/>
              </a:rPr>
              <a:t> и теннисные корты... Но в первую очередь профессию</a:t>
            </a:r>
          </a:p>
          <a:p>
            <a:pPr lvl="0" eaLnBrk="0" fontAlgn="base" hangingPunct="0">
              <a:spcBef>
                <a:spcPct val="0"/>
              </a:spcBef>
              <a:spcAft>
                <a:spcPct val="0"/>
              </a:spcAft>
            </a:pPr>
            <a:r>
              <a:rPr lang="ru-RU" sz="2000" dirty="0">
                <a:ea typeface="Calibri" pitchFamily="34" charset="0"/>
                <a:cs typeface="Times New Roman" pitchFamily="18" charset="0"/>
              </a:rPr>
              <a:t> </a:t>
            </a:r>
            <a:r>
              <a:rPr lang="ru-RU" sz="2000" dirty="0" err="1">
                <a:ea typeface="Calibri" pitchFamily="34" charset="0"/>
                <a:cs typeface="Times New Roman" pitchFamily="18" charset="0"/>
              </a:rPr>
              <a:t>гринкипера</a:t>
            </a:r>
            <a:r>
              <a:rPr lang="ru-RU" sz="2000" dirty="0">
                <a:ea typeface="Calibri" pitchFamily="34" charset="0"/>
                <a:cs typeface="Times New Roman" pitchFamily="18" charset="0"/>
              </a:rPr>
              <a:t> связывают с гольфом, которому она и обязана своим появлением.  Лужайка для гольфа – сложная система. Она состоит из участков, на каждом из которых свои требования и к уклону газона, и к высоте травы. </a:t>
            </a:r>
            <a:r>
              <a:rPr lang="ru-RU" sz="2000" dirty="0" err="1">
                <a:ea typeface="Calibri" pitchFamily="34" charset="0"/>
                <a:cs typeface="Times New Roman" pitchFamily="18" charset="0"/>
              </a:rPr>
              <a:t>Гринкипер</a:t>
            </a:r>
            <a:r>
              <a:rPr lang="ru-RU" sz="2000" dirty="0">
                <a:ea typeface="Calibri" pitchFamily="34" charset="0"/>
                <a:cs typeface="Times New Roman" pitchFamily="18" charset="0"/>
              </a:rPr>
              <a:t> знает, как обустроить все элементы поля, и как сохранить их в идеальном для игры состоянии.</a:t>
            </a:r>
            <a:endParaRPr lang="ru-RU" sz="3600" dirty="0">
              <a:cs typeface="Arial"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371" y="1"/>
            <a:ext cx="3018629" cy="2276872"/>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8741" y="3429000"/>
            <a:ext cx="3035259" cy="1879189"/>
          </a:xfrm>
          <a:prstGeom prst="rect">
            <a:avLst/>
          </a:prstGeom>
        </p:spPr>
      </p:pic>
    </p:spTree>
  </p:cSld>
  <p:clrMapOvr>
    <a:masterClrMapping/>
  </p:clrMapOvr>
  <p:transition>
    <p:comb/>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35725" y="980729"/>
            <a:ext cx="8928763" cy="4524315"/>
          </a:xfrm>
          <a:prstGeom prst="rect">
            <a:avLst/>
          </a:prstGeom>
        </p:spPr>
        <p:txBody>
          <a:bodyPr wrap="square">
            <a:spAutoFit/>
          </a:bodyPr>
          <a:lstStyle/>
          <a:p>
            <a:pPr algn="just"/>
            <a:r>
              <a:rPr lang="en-US" sz="2400" dirty="0"/>
              <a:t>     </a:t>
            </a:r>
            <a:r>
              <a:rPr lang="ru-RU" sz="2400" dirty="0"/>
              <a:t>Инструктор объясняет </a:t>
            </a:r>
            <a:r>
              <a:rPr lang="ru-RU" sz="2400" dirty="0" err="1"/>
              <a:t>перворазникам</a:t>
            </a:r>
            <a:r>
              <a:rPr lang="ru-RU" sz="2400" dirty="0"/>
              <a:t> (так называют тех, кто прыгает впервые), как устроен парашют, как вести себя в самолете, обеспечивает безопасность, морально поддерживает новичков в момент прыжка. </a:t>
            </a:r>
          </a:p>
          <a:p>
            <a:pPr algn="just"/>
            <a:r>
              <a:rPr lang="en-US" sz="2400" dirty="0"/>
              <a:t>     </a:t>
            </a:r>
            <a:r>
              <a:rPr lang="ru-RU" sz="2400" dirty="0"/>
              <a:t>Можно тренировать и опытных спортсменов – помогать осваивать новую технику, принимать зачеты по укладке, техническим характеристикам, управлению парашютом. </a:t>
            </a:r>
            <a:br>
              <a:rPr lang="ru-RU" sz="2400" dirty="0"/>
            </a:br>
            <a:r>
              <a:rPr lang="ru-RU" sz="2400" b="1" dirty="0" err="1"/>
              <a:t>Cпецифика</a:t>
            </a:r>
            <a:r>
              <a:rPr lang="ru-RU" sz="2400" b="1" dirty="0"/>
              <a:t> работы инструктора парашютного спорта:</a:t>
            </a:r>
            <a:br>
              <a:rPr lang="ru-RU" sz="2400" dirty="0"/>
            </a:br>
            <a:r>
              <a:rPr lang="en-US" sz="2400" dirty="0"/>
              <a:t>     </a:t>
            </a:r>
            <a:r>
              <a:rPr lang="ru-RU" sz="2400" dirty="0"/>
              <a:t>Инструкторы не ищут работу стандартными способами (по вакансиям или через кадровые агентства) – в ход идут профессиональные связи. Незнакомцев со стороны берут редко – это рискованная работа.</a:t>
            </a:r>
          </a:p>
        </p:txBody>
      </p:sp>
      <p:sp>
        <p:nvSpPr>
          <p:cNvPr id="4" name="Rectangle 2"/>
          <p:cNvSpPr>
            <a:spLocks noChangeArrowheads="1"/>
          </p:cNvSpPr>
          <p:nvPr/>
        </p:nvSpPr>
        <p:spPr bwMode="auto">
          <a:xfrm>
            <a:off x="1714480" y="142852"/>
            <a:ext cx="6000792" cy="5847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effectLst/>
                <a:latin typeface="+mj-lt"/>
                <a:ea typeface="Calibri" pitchFamily="34" charset="0"/>
                <a:cs typeface="Tahoma" pitchFamily="34" charset="0"/>
              </a:rPr>
              <a:t>Инструктор парашютного спорта</a:t>
            </a:r>
            <a:endParaRPr kumimoji="0" lang="ru-RU" sz="4400" b="0" i="0" u="none" strike="noStrike" cap="none" normalizeH="0" baseline="0" dirty="0">
              <a:ln>
                <a:noFill/>
              </a:ln>
              <a:effectLst/>
              <a:latin typeface="+mj-lt"/>
              <a:cs typeface="Arial" pitchFamily="34"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5013176"/>
            <a:ext cx="2765656" cy="1844824"/>
          </a:xfrm>
          <a:prstGeom prst="rect">
            <a:avLst/>
          </a:prstGeom>
        </p:spPr>
      </p:pic>
    </p:spTree>
  </p:cSld>
  <p:clrMapOvr>
    <a:masterClrMapping/>
  </p:clrMapOvr>
  <p:transition>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48680"/>
            <a:ext cx="6336704" cy="5909310"/>
          </a:xfrm>
          <a:prstGeom prst="rect">
            <a:avLst/>
          </a:prstGeom>
        </p:spPr>
        <p:txBody>
          <a:bodyPr wrap="square">
            <a:spAutoFit/>
          </a:bodyPr>
          <a:lstStyle/>
          <a:p>
            <a:pPr fontAlgn="base"/>
            <a:r>
              <a:rPr lang="ru-RU" dirty="0">
                <a:solidFill>
                  <a:srgbClr val="111111"/>
                </a:solidFill>
                <a:latin typeface="Droid Sans"/>
              </a:rPr>
              <a:t>Жокей – это профессиональный специалист, который является наездником на скачках. Управляет лошадьми, подготавливает цирковые номера, демонстрирует животных на аукционах. Жокей служит сотрудником ипподрома. Занимается кормлением, подковкой лошадей и обеспечивает им соответствующий уход. Профессия пользуется широким почтением во всем мире. Обучение начинается с детского возраста в специализированных школах. Конному спорту уделяется особое внимание. Для работы жокеем потребуется получить профессиональное образование, обладать физиологическими и психологическими знаниями лошадей. Специалист должен иметь крепкое тело, уравновешенную нервную систему, уметь свободно разговаривать на английском языке. Для работы жокеем сначала следует поработать конюхом на любом хозяйстве. Научиться кормить лошадей, поить, убирать за ними и прогуливаться в загоне. Под контролем тренера нужно выполнять поездки на лошади. Будущий жокей проходит аттестацию и получает спортивную должность.</a:t>
            </a:r>
            <a:endParaRPr lang="ru-RU" b="0" i="0" dirty="0">
              <a:solidFill>
                <a:srgbClr val="111111"/>
              </a:solidFill>
              <a:effectLst/>
              <a:latin typeface="Droid Sans"/>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4245946"/>
            <a:ext cx="2512324" cy="196398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548680"/>
            <a:ext cx="2511589" cy="1835553"/>
          </a:xfrm>
          <a:prstGeom prst="rect">
            <a:avLst/>
          </a:prstGeom>
        </p:spPr>
      </p:pic>
    </p:spTree>
    <p:extLst>
      <p:ext uri="{BB962C8B-B14F-4D97-AF65-F5344CB8AC3E}">
        <p14:creationId xmlns:p14="http://schemas.microsoft.com/office/powerpoint/2010/main" val="2129725925"/>
      </p:ext>
    </p:extLst>
  </p:cSld>
  <p:clrMapOvr>
    <a:masterClrMapping/>
  </p:clrMapOvr>
  <p:transition>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77072"/>
            <a:ext cx="8424936" cy="2585323"/>
          </a:xfrm>
          <a:prstGeom prst="rect">
            <a:avLst/>
          </a:prstGeom>
        </p:spPr>
        <p:txBody>
          <a:bodyPr wrap="square">
            <a:spAutoFit/>
          </a:bodyPr>
          <a:lstStyle/>
          <a:p>
            <a:pPr fontAlgn="base"/>
            <a:r>
              <a:rPr lang="ru-RU" dirty="0">
                <a:solidFill>
                  <a:srgbClr val="111111"/>
                </a:solidFill>
                <a:latin typeface="Droid Sans"/>
              </a:rPr>
              <a:t>Фитнес-тренер – это спортивный специалист, занимающийся составлением специальной программы для людей, которые желают выглядеть в прекрасной форме. Тренер следит за правильным выполнением упражнений во время тренировок и контролирует весь тренировочный процесс. Люди в последнее время активно посещают тренажерные залы и регулярно занимаются спортом. В любом городе возросло количество спортивных клубов. Фитнес-тренер подбирает для занимающегося человека индивидуальную программу, или проводит групповые занятия. Контролирует выполнение упражнений в процессе тренировки.</a:t>
            </a:r>
            <a:endParaRPr lang="ru-RU" b="0" i="0" dirty="0">
              <a:solidFill>
                <a:srgbClr val="111111"/>
              </a:solidFill>
              <a:effectLst/>
              <a:latin typeface="Droid Sans"/>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692696"/>
            <a:ext cx="3816294" cy="2545468"/>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1015" y="694220"/>
            <a:ext cx="3815916" cy="2543944"/>
          </a:xfrm>
          <a:prstGeom prst="rect">
            <a:avLst/>
          </a:prstGeom>
        </p:spPr>
      </p:pic>
    </p:spTree>
    <p:extLst>
      <p:ext uri="{BB962C8B-B14F-4D97-AF65-F5344CB8AC3E}">
        <p14:creationId xmlns:p14="http://schemas.microsoft.com/office/powerpoint/2010/main" val="458731275"/>
      </p:ext>
    </p:extLst>
  </p:cSld>
  <p:clrMapOvr>
    <a:masterClrMapping/>
  </p:clrMapOvr>
  <p:transition>
    <p:comb/>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a:t>           </a:t>
            </a:r>
            <a:endParaRPr lang="ru-RU" dirty="0"/>
          </a:p>
        </p:txBody>
      </p:sp>
      <p:sp>
        <p:nvSpPr>
          <p:cNvPr id="2" name="Текст 1"/>
          <p:cNvSpPr>
            <a:spLocks noGrp="1"/>
          </p:cNvSpPr>
          <p:nvPr>
            <p:ph type="body" idx="1"/>
          </p:nvPr>
        </p:nvSpPr>
        <p:spPr>
          <a:xfrm>
            <a:off x="1857356" y="1928802"/>
            <a:ext cx="6786610" cy="3168352"/>
          </a:xfrm>
        </p:spPr>
        <p:txBody>
          <a:bodyPr>
            <a:normAutofit lnSpcReduction="10000"/>
          </a:bodyPr>
          <a:lstStyle/>
          <a:p>
            <a:endParaRPr lang="en-US" sz="4800" b="1" dirty="0">
              <a:solidFill>
                <a:schemeClr val="bg1"/>
              </a:solidFill>
            </a:endParaRPr>
          </a:p>
          <a:p>
            <a:endParaRPr lang="ru-RU" sz="4800" b="1" dirty="0">
              <a:solidFill>
                <a:schemeClr val="bg1"/>
              </a:solidFill>
            </a:endParaRPr>
          </a:p>
          <a:p>
            <a:r>
              <a:rPr lang="ru-RU" sz="4800" b="1" dirty="0">
                <a:solidFill>
                  <a:schemeClr val="bg1"/>
                </a:solidFill>
              </a:rPr>
              <a:t>СПОРТИВНЫЕ ПРОФЕССИИ</a:t>
            </a:r>
          </a:p>
          <a:p>
            <a:endParaRPr lang="ru-RU" sz="4800" b="1" dirty="0">
              <a:solidFill>
                <a:schemeClr val="bg1"/>
              </a:solidFill>
            </a:endParaRPr>
          </a:p>
          <a:p>
            <a:endParaRPr lang="ru-RU" sz="4800" b="1" dirty="0">
              <a:solidFill>
                <a:schemeClr val="bg1"/>
              </a:solidFill>
            </a:endParaRPr>
          </a:p>
        </p:txBody>
      </p:sp>
      <p:sp>
        <p:nvSpPr>
          <p:cNvPr id="5" name="Прямоугольник 4"/>
          <p:cNvSpPr/>
          <p:nvPr/>
        </p:nvSpPr>
        <p:spPr>
          <a:xfrm>
            <a:off x="4143372" y="4357694"/>
            <a:ext cx="4572000" cy="1938992"/>
          </a:xfrm>
          <a:prstGeom prst="rect">
            <a:avLst/>
          </a:prstGeom>
        </p:spPr>
        <p:txBody>
          <a:bodyPr>
            <a:spAutoFit/>
          </a:bodyPr>
          <a:lstStyle/>
          <a:p>
            <a:pPr lvl="0" algn="r" fontAlgn="base">
              <a:spcBef>
                <a:spcPct val="0"/>
              </a:spcBef>
              <a:spcAft>
                <a:spcPct val="0"/>
              </a:spcAft>
            </a:pPr>
            <a:endParaRPr lang="en-US" sz="2000" dirty="0">
              <a:solidFill>
                <a:schemeClr val="bg1"/>
              </a:solidFill>
              <a:ea typeface="Calibri" pitchFamily="34" charset="0"/>
              <a:cs typeface="Times New Roman" pitchFamily="18" charset="0"/>
            </a:endParaRPr>
          </a:p>
          <a:p>
            <a:pPr lvl="0" algn="r" fontAlgn="base">
              <a:spcBef>
                <a:spcPct val="0"/>
              </a:spcBef>
              <a:spcAft>
                <a:spcPct val="0"/>
              </a:spcAft>
            </a:pPr>
            <a:endParaRPr lang="en-US" sz="2000" dirty="0">
              <a:solidFill>
                <a:schemeClr val="bg1"/>
              </a:solidFill>
              <a:ea typeface="Calibri" pitchFamily="34" charset="0"/>
              <a:cs typeface="Times New Roman" pitchFamily="18" charset="0"/>
            </a:endParaRPr>
          </a:p>
          <a:p>
            <a:pPr lvl="0" algn="r" fontAlgn="base">
              <a:spcBef>
                <a:spcPct val="0"/>
              </a:spcBef>
              <a:spcAft>
                <a:spcPct val="0"/>
              </a:spcAft>
            </a:pPr>
            <a:endParaRPr lang="en-US" sz="2000" dirty="0">
              <a:solidFill>
                <a:schemeClr val="bg1"/>
              </a:solidFill>
              <a:ea typeface="Calibri" pitchFamily="34" charset="0"/>
              <a:cs typeface="Times New Roman" pitchFamily="18" charset="0"/>
            </a:endParaRPr>
          </a:p>
          <a:p>
            <a:pPr lvl="0" algn="r" fontAlgn="base">
              <a:spcBef>
                <a:spcPct val="0"/>
              </a:spcBef>
              <a:spcAft>
                <a:spcPct val="0"/>
              </a:spcAft>
            </a:pPr>
            <a:endParaRPr lang="en-US" sz="2000" dirty="0">
              <a:solidFill>
                <a:schemeClr val="bg1"/>
              </a:solidFill>
              <a:ea typeface="Calibri" pitchFamily="34" charset="0"/>
              <a:cs typeface="Times New Roman" pitchFamily="18" charset="0"/>
            </a:endParaRPr>
          </a:p>
          <a:p>
            <a:pPr lvl="0" algn="r" fontAlgn="base">
              <a:spcBef>
                <a:spcPct val="0"/>
              </a:spcBef>
              <a:spcAft>
                <a:spcPct val="0"/>
              </a:spcAft>
            </a:pPr>
            <a:r>
              <a:rPr lang="ru-RU" sz="2000" dirty="0">
                <a:solidFill>
                  <a:schemeClr val="bg1"/>
                </a:solidFill>
                <a:ea typeface="Calibri" pitchFamily="34" charset="0"/>
                <a:cs typeface="Times New Roman" pitchFamily="18" charset="0"/>
              </a:rPr>
              <a:t>Нет профессий плохих и хороших, </a:t>
            </a:r>
          </a:p>
          <a:p>
            <a:pPr lvl="0" algn="r" fontAlgn="base">
              <a:spcBef>
                <a:spcPct val="0"/>
              </a:spcBef>
              <a:spcAft>
                <a:spcPct val="0"/>
              </a:spcAft>
            </a:pPr>
            <a:r>
              <a:rPr lang="ru-RU" sz="2000" dirty="0">
                <a:solidFill>
                  <a:schemeClr val="bg1"/>
                </a:solidFill>
                <a:ea typeface="Calibri" pitchFamily="34" charset="0"/>
                <a:cs typeface="Times New Roman" pitchFamily="18" charset="0"/>
              </a:rPr>
              <a:t>бывают плохие и хорошие работники</a:t>
            </a:r>
            <a:r>
              <a:rPr lang="ru-RU" dirty="0">
                <a:solidFill>
                  <a:schemeClr val="bg1"/>
                </a:solidFill>
                <a:ea typeface="Calibri" pitchFamily="34" charset="0"/>
                <a:cs typeface="Times New Roman" pitchFamily="18" charset="0"/>
              </a:rPr>
              <a:t>.</a:t>
            </a:r>
            <a:endParaRPr lang="ru-RU" sz="1000" dirty="0">
              <a:solidFill>
                <a:schemeClr val="bg1"/>
              </a:solidFill>
              <a:cs typeface="Arial" pitchFamily="34" charset="0"/>
            </a:endParaRPr>
          </a:p>
        </p:txBody>
      </p:sp>
      <p:pic>
        <p:nvPicPr>
          <p:cNvPr id="1027" name="Picture 3" descr="D:\User\рабочий стол\images (3).jpg"/>
          <p:cNvPicPr>
            <a:picLocks noChangeAspect="1" noChangeArrowheads="1"/>
          </p:cNvPicPr>
          <p:nvPr/>
        </p:nvPicPr>
        <p:blipFill>
          <a:blip r:embed="rId2"/>
          <a:srcRect/>
          <a:stretch>
            <a:fillRect/>
          </a:stretch>
        </p:blipFill>
        <p:spPr bwMode="auto">
          <a:xfrm>
            <a:off x="6429372" y="214290"/>
            <a:ext cx="2491383" cy="3070694"/>
          </a:xfrm>
          <a:prstGeom prst="rect">
            <a:avLst/>
          </a:prstGeom>
          <a:noFill/>
        </p:spPr>
      </p:pic>
      <p:pic>
        <p:nvPicPr>
          <p:cNvPr id="1029" name="Picture 5" descr="D:\User\рабочий стол\images (4).jpg"/>
          <p:cNvPicPr>
            <a:picLocks noChangeAspect="1" noChangeArrowheads="1"/>
          </p:cNvPicPr>
          <p:nvPr/>
        </p:nvPicPr>
        <p:blipFill>
          <a:blip r:embed="rId3"/>
          <a:srcRect/>
          <a:stretch>
            <a:fillRect/>
          </a:stretch>
        </p:blipFill>
        <p:spPr bwMode="auto">
          <a:xfrm>
            <a:off x="189138" y="214290"/>
            <a:ext cx="2476727" cy="3006234"/>
          </a:xfrm>
          <a:prstGeom prst="rect">
            <a:avLst/>
          </a:prstGeom>
          <a:noFill/>
        </p:spPr>
      </p:pic>
    </p:spTree>
  </p:cSld>
  <p:clrMapOvr>
    <a:masterClrMapping/>
  </p:clrMapOvr>
  <p:transition>
    <p:comb/>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3" name="Рисунок 1" descr="Спортивный тренер"/>
          <p:cNvPicPr>
            <a:picLocks noChangeAspect="1" noChangeArrowheads="1"/>
          </p:cNvPicPr>
          <p:nvPr/>
        </p:nvPicPr>
        <p:blipFill>
          <a:blip r:embed="rId2" cstate="print"/>
          <a:srcRect/>
          <a:stretch>
            <a:fillRect/>
          </a:stretch>
        </p:blipFill>
        <p:spPr bwMode="auto">
          <a:xfrm>
            <a:off x="6429388" y="1000108"/>
            <a:ext cx="2629100" cy="1924836"/>
          </a:xfrm>
          <a:prstGeom prst="rect">
            <a:avLst/>
          </a:prstGeom>
          <a:noFill/>
        </p:spPr>
      </p:pic>
      <p:sp>
        <p:nvSpPr>
          <p:cNvPr id="3075" name="Rectangle 3"/>
          <p:cNvSpPr>
            <a:spLocks noChangeArrowheads="1"/>
          </p:cNvSpPr>
          <p:nvPr/>
        </p:nvSpPr>
        <p:spPr bwMode="auto">
          <a:xfrm>
            <a:off x="357158" y="2579906"/>
            <a:ext cx="828680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ea typeface="Calibri" pitchFamily="34" charset="0"/>
                <a:cs typeface="Times New Roman" pitchFamily="18" charset="0"/>
              </a:rPr>
              <a:t>В спорте обучение проходит в процессе тренировок.</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ea typeface="Calibri" pitchFamily="34" charset="0"/>
                <a:cs typeface="Times New Roman" pitchFamily="18" charset="0"/>
              </a:rPr>
              <a:t>Тренер обучает своих воспитанников и помогает в совершенствовании мастерства.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ea typeface="Calibri" pitchFamily="34" charset="0"/>
                <a:cs typeface="Times New Roman" pitchFamily="18" charset="0"/>
              </a:rPr>
              <a:t>Спортивный тренер руководит тренировками.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ea typeface="Calibri" pitchFamily="34" charset="0"/>
                <a:cs typeface="Times New Roman" pitchFamily="18" charset="0"/>
              </a:rPr>
              <a:t>Начинающим спортсменам он прививает основные умения и навыки.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a:ln>
                  <a:noFill/>
                </a:ln>
                <a:solidFill>
                  <a:schemeClr val="tx1"/>
                </a:solidFill>
                <a:effectLst/>
                <a:ea typeface="Calibri" pitchFamily="34" charset="0"/>
                <a:cs typeface="Times New Roman" pitchFamily="18" charset="0"/>
              </a:rPr>
              <a:t>Главная задача тренера</a:t>
            </a:r>
            <a:r>
              <a:rPr kumimoji="0" lang="ru-RU" sz="2000" b="0" i="0" u="none" strike="noStrike" cap="none" normalizeH="0" baseline="0" dirty="0">
                <a:ln>
                  <a:noFill/>
                </a:ln>
                <a:solidFill>
                  <a:schemeClr val="tx1"/>
                </a:solidFill>
                <a:effectLst/>
                <a:ea typeface="Calibri" pitchFamily="34" charset="0"/>
                <a:cs typeface="Times New Roman" pitchFamily="18" charset="0"/>
              </a:rPr>
              <a:t> – раскрыть способности спортсмена,</a:t>
            </a:r>
            <a:r>
              <a:rPr kumimoji="0" lang="ru-RU" sz="2000" b="0" i="0" u="none" strike="noStrike" cap="none" normalizeH="0" dirty="0">
                <a:ln>
                  <a:noFill/>
                </a:ln>
                <a:solidFill>
                  <a:schemeClr val="tx1"/>
                </a:solidFill>
                <a:effectLst/>
                <a:ea typeface="Calibri" pitchFamily="34" charset="0"/>
                <a:cs typeface="Times New Roman" pitchFamily="18" charset="0"/>
              </a:rPr>
              <a:t> </a:t>
            </a:r>
            <a:r>
              <a:rPr kumimoji="0" lang="ru-RU" sz="2000" b="0" i="0" u="none" strike="noStrike" cap="none" normalizeH="0" baseline="0" dirty="0">
                <a:ln>
                  <a:noFill/>
                </a:ln>
                <a:solidFill>
                  <a:schemeClr val="tx1"/>
                </a:solidFill>
                <a:effectLst/>
                <a:ea typeface="Calibri" pitchFamily="34" charset="0"/>
                <a:cs typeface="Times New Roman" pitchFamily="18" charset="0"/>
              </a:rPr>
              <a:t>научить его максимально использовать ресурсы своего организма для победы.</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ea typeface="Calibri" pitchFamily="34" charset="0"/>
                <a:cs typeface="Times New Roman" pitchFamily="18" charset="0"/>
              </a:rPr>
              <a:t>Для этого нужно грамотно выстраивать режим тренировок, распределять нагрузки, подбирать эффективные упражнения.</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ea typeface="Calibri" pitchFamily="34" charset="0"/>
                <a:cs typeface="Times New Roman" pitchFamily="18" charset="0"/>
              </a:rPr>
              <a:t>C</a:t>
            </a:r>
            <a:r>
              <a:rPr kumimoji="0" lang="ru-RU" sz="2000" b="0" i="0" u="none" strike="noStrike" cap="none" normalizeH="0" baseline="0" dirty="0">
                <a:ln>
                  <a:noFill/>
                </a:ln>
                <a:solidFill>
                  <a:schemeClr val="tx1"/>
                </a:solidFill>
                <a:effectLst/>
                <a:ea typeface="Calibri" pitchFamily="34" charset="0"/>
                <a:cs typeface="Times New Roman" pitchFamily="18" charset="0"/>
              </a:rPr>
              <a:t>порт – это не только физическая сила и ловкость.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ea typeface="Calibri" pitchFamily="34" charset="0"/>
                <a:cs typeface="Times New Roman" pitchFamily="18" charset="0"/>
              </a:rPr>
              <a:t>Спортсмен должен понимать особенности своей физиологии, уметь управлять и своим телом и эмоциями. Тренер занимается теоретической и психологической подготовкой своих воспитанников. </a:t>
            </a:r>
          </a:p>
        </p:txBody>
      </p:sp>
      <p:sp>
        <p:nvSpPr>
          <p:cNvPr id="5" name="Прямоугольник 4"/>
          <p:cNvSpPr/>
          <p:nvPr/>
        </p:nvSpPr>
        <p:spPr>
          <a:xfrm>
            <a:off x="428596" y="1000108"/>
            <a:ext cx="5429288" cy="1200329"/>
          </a:xfrm>
          <a:prstGeom prst="rect">
            <a:avLst/>
          </a:prstGeom>
        </p:spPr>
        <p:txBody>
          <a:bodyPr wrap="square">
            <a:spAutoFit/>
          </a:bodyPr>
          <a:lstStyle/>
          <a:p>
            <a:pPr lvl="0" fontAlgn="base">
              <a:spcBef>
                <a:spcPct val="0"/>
              </a:spcBef>
              <a:spcAft>
                <a:spcPct val="0"/>
              </a:spcAft>
            </a:pPr>
            <a:r>
              <a:rPr lang="ru-RU" sz="2400" b="1" dirty="0">
                <a:solidFill>
                  <a:srgbClr val="333333"/>
                </a:solidFill>
                <a:ea typeface="Times New Roman" pitchFamily="18" charset="0"/>
                <a:cs typeface="Times New Roman" pitchFamily="18" charset="0"/>
              </a:rPr>
              <a:t>Спортивный тренер </a:t>
            </a:r>
            <a:r>
              <a:rPr lang="ru-RU" sz="2400" dirty="0">
                <a:solidFill>
                  <a:srgbClr val="333333"/>
                </a:solidFill>
                <a:ea typeface="Times New Roman" pitchFamily="18" charset="0"/>
                <a:cs typeface="Times New Roman" pitchFamily="18" charset="0"/>
              </a:rPr>
              <a:t>– специалист по воспитанию спортсменов и подготовке их к соревнованиям.</a:t>
            </a:r>
            <a:endParaRPr lang="ru-RU" dirty="0">
              <a:cs typeface="Arial" pitchFamily="34" charset="0"/>
            </a:endParaRPr>
          </a:p>
        </p:txBody>
      </p:sp>
      <p:sp>
        <p:nvSpPr>
          <p:cNvPr id="6" name="Прямоугольник 5"/>
          <p:cNvSpPr/>
          <p:nvPr/>
        </p:nvSpPr>
        <p:spPr>
          <a:xfrm>
            <a:off x="1285852" y="285728"/>
            <a:ext cx="557216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fontAlgn="base">
              <a:spcBef>
                <a:spcPct val="0"/>
              </a:spcBef>
              <a:spcAft>
                <a:spcPct val="0"/>
              </a:spcAft>
            </a:pPr>
            <a:r>
              <a:rPr lang="ru-RU" sz="2800" b="1" dirty="0">
                <a:solidFill>
                  <a:srgbClr val="333333"/>
                </a:solidFill>
                <a:ea typeface="Times New Roman" pitchFamily="18" charset="0"/>
                <a:cs typeface="Times New Roman" pitchFamily="18" charset="0"/>
              </a:rPr>
              <a:t>СПОРТИВНЫЙ ТРЕНЕР</a:t>
            </a:r>
            <a:endParaRPr lang="ru-RU" sz="2000" dirty="0">
              <a:cs typeface="Arial" pitchFamily="34" charset="0"/>
            </a:endParaRPr>
          </a:p>
        </p:txBody>
      </p:sp>
      <p:sp>
        <p:nvSpPr>
          <p:cNvPr id="7" name="Прямоугольник 6"/>
          <p:cNvSpPr/>
          <p:nvPr/>
        </p:nvSpPr>
        <p:spPr>
          <a:xfrm>
            <a:off x="500034" y="2143116"/>
            <a:ext cx="5429288" cy="461665"/>
          </a:xfrm>
          <a:prstGeom prst="rect">
            <a:avLst/>
          </a:prstGeom>
        </p:spPr>
        <p:txBody>
          <a:bodyPr wrap="square">
            <a:spAutoFit/>
          </a:bodyPr>
          <a:lstStyle/>
          <a:p>
            <a:pPr lvl="0" fontAlgn="base">
              <a:spcBef>
                <a:spcPct val="0"/>
              </a:spcBef>
              <a:spcAft>
                <a:spcPct val="0"/>
              </a:spcAft>
            </a:pPr>
            <a:r>
              <a:rPr lang="ru-RU" sz="2400" b="1" dirty="0">
                <a:solidFill>
                  <a:srgbClr val="333333"/>
                </a:solidFill>
                <a:ea typeface="Times New Roman" pitchFamily="18" charset="0"/>
                <a:cs typeface="Times New Roman" pitchFamily="18" charset="0"/>
              </a:rPr>
              <a:t>Особенности профессии</a:t>
            </a:r>
            <a:endParaRPr lang="ru-RU" dirty="0">
              <a:cs typeface="Arial" pitchFamily="34" charset="0"/>
            </a:endParaRPr>
          </a:p>
        </p:txBody>
      </p:sp>
    </p:spTree>
  </p:cSld>
  <p:clrMapOvr>
    <a:masterClrMapping/>
  </p:clrMapOvr>
  <p:transition>
    <p:comb/>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Рисунок 29" descr="http://go4.imgsmail.ru/imgpreview?key=5d670117318449c9&amp;mb=imgdb_preview_305&amp;q=90&amp;w=132">
            <a:hlinkClick r:id="rId2"/>
          </p:cNvPr>
          <p:cNvPicPr>
            <a:picLocks noChangeAspect="1" noChangeArrowheads="1"/>
          </p:cNvPicPr>
          <p:nvPr/>
        </p:nvPicPr>
        <p:blipFill>
          <a:blip r:embed="rId3" cstate="print"/>
          <a:srcRect/>
          <a:stretch>
            <a:fillRect/>
          </a:stretch>
        </p:blipFill>
        <p:spPr bwMode="auto">
          <a:xfrm>
            <a:off x="7572396" y="285728"/>
            <a:ext cx="1257300" cy="952500"/>
          </a:xfrm>
          <a:prstGeom prst="rect">
            <a:avLst/>
          </a:prstGeom>
          <a:noFill/>
        </p:spPr>
      </p:pic>
      <p:pic>
        <p:nvPicPr>
          <p:cNvPr id="2050" name="Рисунок 30" descr="http://go3.imgsmail.ru/imgpreview?key=532835bf17f01c6&amp;mb=imgdb_preview_534&amp;q=90&amp;w=134">
            <a:hlinkClick r:id="rId2"/>
          </p:cNvPr>
          <p:cNvPicPr>
            <a:picLocks noChangeAspect="1" noChangeArrowheads="1"/>
          </p:cNvPicPr>
          <p:nvPr/>
        </p:nvPicPr>
        <p:blipFill>
          <a:blip r:embed="rId4" cstate="print"/>
          <a:srcRect/>
          <a:stretch>
            <a:fillRect/>
          </a:stretch>
        </p:blipFill>
        <p:spPr bwMode="auto">
          <a:xfrm>
            <a:off x="7715272" y="5429264"/>
            <a:ext cx="1276350" cy="952500"/>
          </a:xfrm>
          <a:prstGeom prst="rect">
            <a:avLst/>
          </a:prstGeom>
          <a:noFill/>
        </p:spPr>
      </p:pic>
      <p:pic>
        <p:nvPicPr>
          <p:cNvPr id="2049" name="Рисунок 32" descr="http://go1.imgsmail.ru/imgpreview?key=27097b7dc6e905d&amp;mb=imgdb_preview_1053&amp;q=90&amp;w=134">
            <a:hlinkClick r:id="rId2"/>
          </p:cNvPr>
          <p:cNvPicPr>
            <a:picLocks noChangeAspect="1" noChangeArrowheads="1"/>
          </p:cNvPicPr>
          <p:nvPr/>
        </p:nvPicPr>
        <p:blipFill>
          <a:blip r:embed="rId5" cstate="print"/>
          <a:srcRect/>
          <a:stretch>
            <a:fillRect/>
          </a:stretch>
        </p:blipFill>
        <p:spPr bwMode="auto">
          <a:xfrm>
            <a:off x="7643834" y="2857496"/>
            <a:ext cx="1276350" cy="952500"/>
          </a:xfrm>
          <a:prstGeom prst="rect">
            <a:avLst/>
          </a:prstGeom>
          <a:noFill/>
        </p:spPr>
      </p:pic>
      <p:sp>
        <p:nvSpPr>
          <p:cNvPr id="2052" name="Rectangle 4"/>
          <p:cNvSpPr>
            <a:spLocks noChangeArrowheads="1"/>
          </p:cNvSpPr>
          <p:nvPr/>
        </p:nvSpPr>
        <p:spPr bwMode="auto">
          <a:xfrm>
            <a:off x="1214414" y="214290"/>
            <a:ext cx="5904656" cy="80021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2800" b="1" i="0" u="none" strike="noStrike" cap="none" normalizeH="0" baseline="0" dirty="0">
                <a:ln>
                  <a:noFill/>
                </a:ln>
                <a:solidFill>
                  <a:srgbClr val="3A3A3A"/>
                </a:solidFill>
                <a:effectLst/>
                <a:latin typeface="+mj-lt"/>
                <a:ea typeface="Calibri" pitchFamily="34" charset="0"/>
                <a:cs typeface="Tahoma" pitchFamily="34" charset="0"/>
              </a:rPr>
              <a:t>Учитель физической культуры </a:t>
            </a:r>
            <a:r>
              <a:rPr kumimoji="0" lang="ru-RU" sz="1200" b="0" i="0" u="none" strike="noStrike" cap="none" normalizeH="0" baseline="0" dirty="0">
                <a:ln>
                  <a:noFill/>
                </a:ln>
                <a:solidFill>
                  <a:srgbClr val="540354"/>
                </a:solidFill>
                <a:effectLst/>
                <a:latin typeface="+mj-lt"/>
                <a:ea typeface="Calibri" pitchFamily="34" charset="0"/>
                <a:cs typeface="Arial" pitchFamily="34" charset="0"/>
                <a:hlinkClick r:id="rId2"/>
              </a:rPr>
              <a:t>                                                                       </a:t>
            </a:r>
            <a:endParaRPr kumimoji="0" lang="ru-RU" sz="105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mj-lt"/>
              <a:cs typeface="Arial" pitchFamily="34" charset="0"/>
            </a:endParaRPr>
          </a:p>
        </p:txBody>
      </p:sp>
      <p:sp>
        <p:nvSpPr>
          <p:cNvPr id="2053" name="Rectangle 5"/>
          <p:cNvSpPr>
            <a:spLocks noChangeArrowheads="1"/>
          </p:cNvSpPr>
          <p:nvPr/>
        </p:nvSpPr>
        <p:spPr bwMode="auto">
          <a:xfrm>
            <a:off x="0" y="14097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23622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33147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br>
              <a:rPr kumimoji="0" lang="ru-RU" sz="1100" b="1" i="0" u="none" strike="noStrike" cap="none" normalizeH="0" baseline="0">
                <a:ln>
                  <a:noFill/>
                </a:ln>
                <a:solidFill>
                  <a:schemeClr val="tx1"/>
                </a:solidFill>
                <a:effectLst/>
                <a:latin typeface="Arial" pitchFamily="34" charset="0"/>
                <a:ea typeface="Calibri" pitchFamily="34" charset="0"/>
                <a:cs typeface="Arial" pitchFamily="34" charset="0"/>
              </a:rPr>
            </a:br>
            <a:br>
              <a:rPr kumimoji="0" lang="ru-RU" sz="1100" b="1" i="0" u="none" strike="noStrike" cap="none" normalizeH="0" baseline="0">
                <a:ln>
                  <a:noFill/>
                </a:ln>
                <a:solidFill>
                  <a:schemeClr val="tx1"/>
                </a:solidFill>
                <a:effectLst/>
                <a:latin typeface="Arial" pitchFamily="34" charset="0"/>
                <a:ea typeface="Calibri" pitchFamily="34" charset="0"/>
                <a:cs typeface="Arial" pitchFamily="34" charset="0"/>
              </a:rPr>
            </a:b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1071547"/>
            <a:ext cx="7572396"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ea typeface="Calibri" pitchFamily="34" charset="0"/>
                <a:cs typeface="Times New Roman" pitchFamily="18" charset="0"/>
              </a:rPr>
              <a:t>Учитель физкультуры учит правильно выполнять физические упражнения, помогает ребенку лучше заботиться о своем физическом здоровье.</a:t>
            </a:r>
            <a:r>
              <a:rPr kumimoji="0" lang="ru-RU" sz="2400" b="0" i="0" u="none" strike="noStrike" cap="none" normalizeH="0" baseline="0" dirty="0">
                <a:ln>
                  <a:noFill/>
                </a:ln>
                <a:solidFill>
                  <a:srgbClr val="3A3A3A"/>
                </a:solidFill>
                <a:effectLst/>
                <a:ea typeface="Calibri" pitchFamily="34" charset="0"/>
                <a:cs typeface="Tahoma"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a:ln>
                  <a:noFill/>
                </a:ln>
                <a:solidFill>
                  <a:srgbClr val="3A3A3A"/>
                </a:solidFill>
                <a:effectLst/>
                <a:ea typeface="Calibri" pitchFamily="34" charset="0"/>
                <a:cs typeface="Tahoma" pitchFamily="34" charset="0"/>
              </a:rPr>
              <a:t>Специфика профессии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ea typeface="Calibri" pitchFamily="34" charset="0"/>
                <a:cs typeface="Times New Roman" pitchFamily="18" charset="0"/>
              </a:rPr>
              <a:t>Ответственная работа с детьми, подразумевает психологические нагрузки.  Востребованность и заработная плата – средние.</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a:ln>
                  <a:noFill/>
                </a:ln>
                <a:solidFill>
                  <a:srgbClr val="3A3A3A"/>
                </a:solidFill>
                <a:effectLst/>
                <a:ea typeface="Calibri" pitchFamily="34" charset="0"/>
                <a:cs typeface="Tahoma" pitchFamily="34" charset="0"/>
              </a:rPr>
              <a:t>Необходимые качества</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ea typeface="Calibri" pitchFamily="34" charset="0"/>
                <a:cs typeface="Times New Roman" pitchFamily="18" charset="0"/>
              </a:rPr>
              <a:t>Профессиональные: профильные навыки, физическая форма, знание основных методик преподавания, умение оказать первую помощь.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ea typeface="Calibri" pitchFamily="34" charset="0"/>
                <a:cs typeface="Times New Roman" pitchFamily="18" charset="0"/>
              </a:rPr>
              <a:t>Личностные:  ответственность, стрессоустойчивость,  коммуникабельность.</a:t>
            </a:r>
          </a:p>
          <a:p>
            <a:pPr marL="0" marR="0" lvl="0" indent="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a:ln>
                  <a:noFill/>
                </a:ln>
                <a:solidFill>
                  <a:schemeClr val="tx1"/>
                </a:solidFill>
                <a:effectLst/>
                <a:ea typeface="Calibri" pitchFamily="34" charset="0"/>
                <a:cs typeface="Times New Roman" pitchFamily="18" charset="0"/>
              </a:rPr>
              <a:t> </a:t>
            </a:r>
            <a:r>
              <a:rPr kumimoji="0" lang="ru-RU" sz="2000" b="1" i="0" u="none" strike="noStrike" cap="none" normalizeH="0" baseline="0" dirty="0">
                <a:ln>
                  <a:noFill/>
                </a:ln>
                <a:solidFill>
                  <a:srgbClr val="3A3A3A"/>
                </a:solidFill>
                <a:effectLst/>
                <a:ea typeface="Calibri" pitchFamily="34" charset="0"/>
                <a:cs typeface="Tahoma" pitchFamily="34" charset="0"/>
              </a:rPr>
              <a:t>Обязанности</a:t>
            </a:r>
            <a:r>
              <a:rPr kumimoji="0" lang="ru-RU" sz="1600" b="1" i="0" u="none" strike="noStrike" cap="none" normalizeH="0" baseline="0" dirty="0">
                <a:ln>
                  <a:noFill/>
                </a:ln>
                <a:solidFill>
                  <a:srgbClr val="3A3A3A"/>
                </a:solidFill>
                <a:effectLst/>
                <a:ea typeface="Calibri" pitchFamily="34" charset="0"/>
                <a:cs typeface="Tahoma" pitchFamily="34" charset="0"/>
              </a:rPr>
              <a:t> </a:t>
            </a:r>
            <a:br>
              <a:rPr kumimoji="0" lang="ru-RU" sz="1400" b="0" i="0" u="none" strike="noStrike" cap="none" normalizeH="0" baseline="0" dirty="0">
                <a:ln>
                  <a:noFill/>
                </a:ln>
                <a:solidFill>
                  <a:schemeClr val="tx1"/>
                </a:solidFill>
                <a:effectLst/>
                <a:ea typeface="Calibri" pitchFamily="34" charset="0"/>
                <a:cs typeface="Arial" pitchFamily="34" charset="0"/>
              </a:rPr>
            </a:br>
            <a:r>
              <a:rPr kumimoji="0" lang="ru-RU" sz="2000" b="0" i="0" u="none" strike="noStrike" cap="none" normalizeH="0" baseline="0" dirty="0">
                <a:ln>
                  <a:noFill/>
                </a:ln>
                <a:solidFill>
                  <a:schemeClr val="tx1"/>
                </a:solidFill>
                <a:effectLst/>
                <a:ea typeface="Calibri" pitchFamily="34" charset="0"/>
                <a:cs typeface="Times New Roman" pitchFamily="18" charset="0"/>
              </a:rPr>
              <a:t>Подготовка и проведение уроков, организация соревнований, контроль безопасности учащихся во время урока.   </a:t>
            </a:r>
            <a:br>
              <a:rPr kumimoji="0" lang="ru-RU" sz="1400" b="0" i="0" u="none" strike="noStrike" cap="none" normalizeH="0" baseline="0" dirty="0">
                <a:ln>
                  <a:noFill/>
                </a:ln>
                <a:solidFill>
                  <a:schemeClr val="tx1"/>
                </a:solidFill>
                <a:effectLst/>
                <a:ea typeface="Calibri" pitchFamily="34" charset="0"/>
                <a:cs typeface="Arial" pitchFamily="34" charset="0"/>
              </a:rPr>
            </a:br>
            <a:r>
              <a:rPr kumimoji="0" lang="ru-RU" sz="2000" b="1" i="0" u="none" strike="noStrike" cap="none" normalizeH="0" baseline="0" dirty="0">
                <a:ln>
                  <a:noFill/>
                </a:ln>
                <a:solidFill>
                  <a:srgbClr val="3A3A3A"/>
                </a:solidFill>
                <a:effectLst/>
                <a:ea typeface="Calibri" pitchFamily="34" charset="0"/>
                <a:cs typeface="Tahoma" pitchFamily="34" charset="0"/>
              </a:rPr>
              <a:t>Образование</a:t>
            </a:r>
            <a:br>
              <a:rPr kumimoji="0" lang="ru-RU" sz="1400" b="0" i="0" u="none" strike="noStrike" cap="none" normalizeH="0" baseline="0" dirty="0">
                <a:ln>
                  <a:noFill/>
                </a:ln>
                <a:solidFill>
                  <a:schemeClr val="tx1"/>
                </a:solidFill>
                <a:effectLst/>
                <a:ea typeface="Calibri" pitchFamily="34" charset="0"/>
                <a:cs typeface="Arial" pitchFamily="34" charset="0"/>
              </a:rPr>
            </a:br>
            <a:r>
              <a:rPr kumimoji="0" lang="ru-RU" sz="1400" b="0" i="0" u="none" strike="noStrike" cap="none" normalizeH="0" baseline="0" dirty="0">
                <a:ln>
                  <a:noFill/>
                </a:ln>
                <a:solidFill>
                  <a:schemeClr val="tx1"/>
                </a:solidFill>
                <a:effectLst/>
                <a:ea typeface="Calibri" pitchFamily="34" charset="0"/>
                <a:cs typeface="Arial" pitchFamily="34" charset="0"/>
              </a:rPr>
              <a:t>Н</a:t>
            </a:r>
            <a:r>
              <a:rPr kumimoji="0" lang="ru-RU" sz="2000" b="0" i="0" u="none" strike="noStrike" cap="none" normalizeH="0" baseline="0" dirty="0">
                <a:ln>
                  <a:noFill/>
                </a:ln>
                <a:solidFill>
                  <a:schemeClr val="tx1"/>
                </a:solidFill>
                <a:effectLst/>
                <a:ea typeface="Calibri" pitchFamily="34" charset="0"/>
                <a:cs typeface="Times New Roman" pitchFamily="18" charset="0"/>
              </a:rPr>
              <a:t>еобходимо средне-специальное или высшее профильное образование</a:t>
            </a:r>
            <a:r>
              <a:rPr kumimoji="0" lang="ru-RU" sz="1400" b="0" i="0" u="none" strike="noStrike" cap="none" normalizeH="0" baseline="0" dirty="0">
                <a:ln>
                  <a:noFill/>
                </a:ln>
                <a:solidFill>
                  <a:schemeClr val="tx1"/>
                </a:solidFill>
                <a:effectLst/>
                <a:ea typeface="Calibri" pitchFamily="34" charset="0"/>
                <a:cs typeface="Times New Roman" pitchFamily="18" charset="0"/>
              </a:rPr>
              <a:t>.</a:t>
            </a:r>
            <a:endParaRPr kumimoji="0" lang="ru-RU" sz="105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a:ln>
                <a:noFill/>
              </a:ln>
              <a:solidFill>
                <a:schemeClr val="tx1"/>
              </a:solidFill>
              <a:effectLst/>
              <a:cs typeface="Arial" pitchFamily="34" charset="0"/>
            </a:endParaRPr>
          </a:p>
        </p:txBody>
      </p:sp>
    </p:spTree>
  </p:cSld>
  <p:clrMapOvr>
    <a:masterClrMapping/>
  </p:clrMapOvr>
  <p:transition>
    <p:comb/>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357290" y="142852"/>
            <a:ext cx="5786478" cy="5847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effectLst/>
                <a:latin typeface="+mj-lt"/>
                <a:ea typeface="Calibri" pitchFamily="34" charset="0"/>
                <a:cs typeface="Tahoma" pitchFamily="34" charset="0"/>
              </a:rPr>
              <a:t>Спортивный врач</a:t>
            </a:r>
            <a:r>
              <a:rPr kumimoji="0" lang="ru-RU" sz="2800" b="0" i="0" u="none" strike="noStrike" cap="none" normalizeH="0" baseline="0" dirty="0">
                <a:ln>
                  <a:noFill/>
                </a:ln>
                <a:effectLst/>
                <a:latin typeface="+mj-lt"/>
                <a:ea typeface="Calibri" pitchFamily="34" charset="0"/>
                <a:cs typeface="Times New Roman" pitchFamily="18" charset="0"/>
              </a:rPr>
              <a:t> </a:t>
            </a:r>
            <a:endParaRPr kumimoji="0" lang="ru-RU" sz="4400" b="0" i="0" u="none" strike="noStrike" cap="none" normalizeH="0" baseline="0" dirty="0">
              <a:ln>
                <a:noFill/>
              </a:ln>
              <a:effectLst/>
              <a:latin typeface="+mj-lt"/>
              <a:cs typeface="Arial" pitchFamily="34" charset="0"/>
            </a:endParaRPr>
          </a:p>
        </p:txBody>
      </p:sp>
      <p:pic>
        <p:nvPicPr>
          <p:cNvPr id="1025" name="Рисунок 1" descr="http://static.medportal.ru/pic/news/2011/03/31/sportdocs/pic001.jpg"/>
          <p:cNvPicPr>
            <a:picLocks noChangeAspect="1" noChangeArrowheads="1"/>
          </p:cNvPicPr>
          <p:nvPr/>
        </p:nvPicPr>
        <p:blipFill>
          <a:blip r:embed="rId2" cstate="print"/>
          <a:srcRect/>
          <a:stretch>
            <a:fillRect/>
          </a:stretch>
        </p:blipFill>
        <p:spPr bwMode="auto">
          <a:xfrm>
            <a:off x="6372200" y="3759573"/>
            <a:ext cx="2628681" cy="2662283"/>
          </a:xfrm>
          <a:prstGeom prst="rect">
            <a:avLst/>
          </a:prstGeom>
          <a:noFill/>
        </p:spPr>
      </p:pic>
      <p:sp>
        <p:nvSpPr>
          <p:cNvPr id="1027" name="Rectangle 3"/>
          <p:cNvSpPr>
            <a:spLocks noChangeArrowheads="1"/>
          </p:cNvSpPr>
          <p:nvPr/>
        </p:nvSpPr>
        <p:spPr bwMode="auto">
          <a:xfrm>
            <a:off x="0" y="3786190"/>
            <a:ext cx="678661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err="1">
                <a:ln>
                  <a:noFill/>
                </a:ln>
                <a:solidFill>
                  <a:srgbClr val="4A619F"/>
                </a:solidFill>
                <a:effectLst/>
                <a:ea typeface="Times New Roman" pitchFamily="18" charset="0"/>
                <a:cs typeface="Tahoma" pitchFamily="34" charset="0"/>
              </a:rPr>
              <a:t>Cпецифика</a:t>
            </a:r>
            <a:r>
              <a:rPr kumimoji="0" lang="ru-RU" sz="2400" b="1" i="0" u="none" strike="noStrike" cap="none" normalizeH="0" baseline="0" dirty="0">
                <a:ln>
                  <a:noFill/>
                </a:ln>
                <a:solidFill>
                  <a:srgbClr val="4A619F"/>
                </a:solidFill>
                <a:effectLst/>
                <a:ea typeface="Times New Roman" pitchFamily="18" charset="0"/>
                <a:cs typeface="Tahoma" pitchFamily="34" charset="0"/>
              </a:rPr>
              <a:t> работы:</a:t>
            </a:r>
            <a:endParaRPr kumimoji="0" lang="ru-RU" sz="12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ru-RU" sz="1400" b="0" i="0" u="none" strike="noStrike" cap="none" normalizeH="0" baseline="0" dirty="0">
                <a:ln>
                  <a:noFill/>
                </a:ln>
                <a:solidFill>
                  <a:srgbClr val="333333"/>
                </a:solidFill>
                <a:effectLst/>
                <a:ea typeface="Times New Roman" pitchFamily="18" charset="0"/>
                <a:cs typeface="Tahoma" pitchFamily="34" charset="0"/>
              </a:rPr>
            </a:br>
            <a:r>
              <a:rPr kumimoji="0" lang="ru-RU" sz="2000" b="0" i="0" u="none" strike="noStrike" cap="none" normalizeH="0" baseline="0" dirty="0">
                <a:ln>
                  <a:noFill/>
                </a:ln>
                <a:solidFill>
                  <a:srgbClr val="333333"/>
                </a:solidFill>
                <a:effectLst/>
                <a:ea typeface="Times New Roman" pitchFamily="18" charset="0"/>
                <a:cs typeface="Tahoma" pitchFamily="34" charset="0"/>
              </a:rPr>
              <a:t>Часто врачу приходится быть и психологом: на него давят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rgbClr val="333333"/>
                </a:solidFill>
                <a:effectLst/>
                <a:ea typeface="Times New Roman" pitchFamily="18" charset="0"/>
                <a:cs typeface="Tahoma" pitchFamily="34" charset="0"/>
              </a:rPr>
              <a:t>и спортсмены, которые хотят во что бы то ни стало вернуться</a:t>
            </a:r>
            <a:r>
              <a:rPr kumimoji="0" lang="en-US" sz="2000" b="0" i="0" u="none" strike="noStrike" cap="none" normalizeH="0" baseline="0" dirty="0">
                <a:ln>
                  <a:noFill/>
                </a:ln>
                <a:solidFill>
                  <a:srgbClr val="333333"/>
                </a:solidFill>
                <a:effectLst/>
                <a:ea typeface="Times New Roman" pitchFamily="18" charset="0"/>
                <a:cs typeface="Tahoma" pitchFamily="34" charset="0"/>
              </a:rPr>
              <a:t> </a:t>
            </a:r>
            <a:r>
              <a:rPr kumimoji="0" lang="ru-RU" sz="2000" b="0" i="0" u="none" strike="noStrike" cap="none" normalizeH="0" baseline="0" dirty="0">
                <a:ln>
                  <a:noFill/>
                </a:ln>
                <a:solidFill>
                  <a:srgbClr val="333333"/>
                </a:solidFill>
                <a:effectLst/>
                <a:ea typeface="Times New Roman" pitchFamily="18" charset="0"/>
                <a:cs typeface="Tahoma" pitchFamily="34" charset="0"/>
              </a:rPr>
              <a:t> в строй, даже не долечившись, и тренеры, которые хотят знать о здоровье спортсмена как можно больше.</a:t>
            </a:r>
            <a:endParaRPr kumimoji="0" lang="ru-RU" sz="4800" b="0" i="0" u="none" strike="noStrike" cap="none" normalizeH="0" baseline="0" dirty="0">
              <a:ln>
                <a:noFill/>
              </a:ln>
              <a:solidFill>
                <a:schemeClr val="tx1"/>
              </a:solidFill>
              <a:effectLst/>
              <a:cs typeface="Arial" pitchFamily="34" charset="0"/>
            </a:endParaRPr>
          </a:p>
        </p:txBody>
      </p:sp>
      <p:sp>
        <p:nvSpPr>
          <p:cNvPr id="5" name="Rectangle 3"/>
          <p:cNvSpPr>
            <a:spLocks noChangeArrowheads="1"/>
          </p:cNvSpPr>
          <p:nvPr/>
        </p:nvSpPr>
        <p:spPr bwMode="auto">
          <a:xfrm>
            <a:off x="357158" y="928670"/>
            <a:ext cx="850112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333333"/>
                </a:solidFill>
                <a:effectLst/>
                <a:ea typeface="Calibri" pitchFamily="34" charset="0"/>
                <a:cs typeface="Tahoma" pitchFamily="34" charset="0"/>
              </a:rPr>
              <a:t>    </a:t>
            </a:r>
            <a:r>
              <a:rPr kumimoji="0" lang="ru-RU" sz="2400" b="0" i="0" u="none" strike="noStrike" cap="none" normalizeH="0" baseline="0" dirty="0">
                <a:ln>
                  <a:noFill/>
                </a:ln>
                <a:solidFill>
                  <a:srgbClr val="333333"/>
                </a:solidFill>
                <a:effectLst/>
                <a:ea typeface="Calibri" pitchFamily="34" charset="0"/>
                <a:cs typeface="Tahoma" pitchFamily="34" charset="0"/>
              </a:rPr>
              <a:t>Спортивным врачом можно назвать практически любого медика, регулярно работающего как с отдельными спортсменами, так и с целыми командами (в футболе, хоккее, волейболе и т. д.). Врач команды совмещает множество обязанностей:</a:t>
            </a:r>
            <a:r>
              <a:rPr kumimoji="0" lang="en-US" sz="2400" b="0" i="0" u="none" strike="noStrike" cap="none" normalizeH="0" baseline="0" dirty="0">
                <a:ln>
                  <a:noFill/>
                </a:ln>
                <a:solidFill>
                  <a:srgbClr val="333333"/>
                </a:solidFill>
                <a:effectLst/>
                <a:ea typeface="Calibri" pitchFamily="34" charset="0"/>
                <a:cs typeface="Tahoma" pitchFamily="34" charset="0"/>
              </a:rPr>
              <a:t> </a:t>
            </a:r>
            <a:r>
              <a:rPr kumimoji="0" lang="ru-RU" sz="2400" b="0" i="0" u="none" strike="noStrike" cap="none" normalizeH="0" baseline="0" dirty="0">
                <a:ln>
                  <a:noFill/>
                </a:ln>
                <a:solidFill>
                  <a:srgbClr val="333333"/>
                </a:solidFill>
                <a:effectLst/>
                <a:ea typeface="Calibri" pitchFamily="34" charset="0"/>
                <a:cs typeface="Tahoma" pitchFamily="34" charset="0"/>
              </a:rPr>
              <a:t> следит за питанием спортсменов, их самочувствием, за работой на тренировках и соревнованиях, за использованием медицинских препаратов и т. д. </a:t>
            </a:r>
            <a:endParaRPr kumimoji="0" lang="ru-RU" sz="2000" b="0" i="0" u="none" strike="noStrike" cap="none" normalizeH="0" baseline="0" dirty="0">
              <a:ln>
                <a:noFill/>
              </a:ln>
              <a:solidFill>
                <a:schemeClr val="tx1"/>
              </a:solidFill>
              <a:effectLst/>
              <a:cs typeface="Arial" pitchFamily="34" charset="0"/>
            </a:endParaRPr>
          </a:p>
        </p:txBody>
      </p:sp>
    </p:spTree>
  </p:cSld>
  <p:clrMapOvr>
    <a:masterClrMapping/>
  </p:clrMapOvr>
  <p:transition>
    <p:comb/>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428596" y="1214422"/>
            <a:ext cx="8504379"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ea typeface="Calibri" pitchFamily="34" charset="0"/>
                <a:cs typeface="Times New Roman" pitchFamily="18" charset="0"/>
              </a:rPr>
              <a:t>      </a:t>
            </a:r>
            <a:r>
              <a:rPr kumimoji="0" lang="ru-RU" sz="2400" b="0" i="0" u="none" strike="noStrike" cap="none" normalizeH="0" baseline="0" dirty="0">
                <a:ln>
                  <a:noFill/>
                </a:ln>
                <a:solidFill>
                  <a:schemeClr val="tx1"/>
                </a:solidFill>
                <a:effectLst/>
                <a:ea typeface="Calibri" pitchFamily="34" charset="0"/>
                <a:cs typeface="Times New Roman" pitchFamily="18" charset="0"/>
              </a:rPr>
              <a:t>Деятельность спортивного психолога является весьма многогранной, однако в целом можно выделить </a:t>
            </a:r>
            <a:r>
              <a:rPr kumimoji="0" lang="ru-RU" sz="2400" b="1" i="0" u="none" strike="noStrike" cap="none" normalizeH="0" baseline="0" dirty="0">
                <a:ln>
                  <a:noFill/>
                </a:ln>
                <a:solidFill>
                  <a:schemeClr val="tx1"/>
                </a:solidFill>
                <a:effectLst/>
                <a:ea typeface="Calibri" pitchFamily="34" charset="0"/>
                <a:cs typeface="Times New Roman" pitchFamily="18" charset="0"/>
              </a:rPr>
              <a:t>два основных направления  в его работе</a:t>
            </a:r>
            <a:r>
              <a:rPr kumimoji="0" lang="ru-RU" sz="2400" b="0" i="0" u="none" strike="noStrike" cap="none" normalizeH="0" baseline="0" dirty="0">
                <a:ln>
                  <a:noFill/>
                </a:ln>
                <a:solidFill>
                  <a:schemeClr val="tx1"/>
                </a:solidFill>
                <a:effectLst/>
                <a:ea typeface="Calibri" pitchFamily="34" charset="0"/>
                <a:cs typeface="Times New Roman" pitchFamily="18" charset="0"/>
              </a:rPr>
              <a:t>: </a:t>
            </a:r>
            <a:r>
              <a:rPr kumimoji="0" lang="ru-RU" sz="2400" b="1" u="sng" strike="noStrike" cap="none" normalizeH="0" baseline="0" dirty="0">
                <a:ln>
                  <a:noFill/>
                </a:ln>
                <a:solidFill>
                  <a:schemeClr val="tx1"/>
                </a:solidFill>
                <a:effectLst/>
                <a:ea typeface="Calibri" pitchFamily="34" charset="0"/>
                <a:cs typeface="Times New Roman" pitchFamily="18" charset="0"/>
              </a:rPr>
              <a:t>образовательную</a:t>
            </a:r>
            <a:r>
              <a:rPr kumimoji="0" lang="ru-RU" sz="2400" b="0" i="0" u="none" strike="noStrike" cap="none" normalizeH="0" baseline="0" dirty="0">
                <a:ln>
                  <a:noFill/>
                </a:ln>
                <a:solidFill>
                  <a:schemeClr val="tx1"/>
                </a:solidFill>
                <a:effectLst/>
                <a:ea typeface="Calibri" pitchFamily="34" charset="0"/>
                <a:cs typeface="Times New Roman" pitchFamily="18" charset="0"/>
              </a:rPr>
              <a:t> (связанную с обучением спортсменов,</a:t>
            </a:r>
            <a:r>
              <a:rPr kumimoji="0" lang="ru-RU" sz="2400" b="0" i="0" u="none" strike="noStrike" cap="none" normalizeH="0" dirty="0">
                <a:ln>
                  <a:noFill/>
                </a:ln>
                <a:solidFill>
                  <a:schemeClr val="tx1"/>
                </a:solidFill>
                <a:effectLst/>
                <a:ea typeface="Calibri" pitchFamily="34" charset="0"/>
                <a:cs typeface="Times New Roman" pitchFamily="18" charset="0"/>
              </a:rPr>
              <a:t> </a:t>
            </a:r>
            <a:r>
              <a:rPr kumimoji="0" lang="ru-RU" sz="2400" b="0" i="0" u="none" strike="noStrike" cap="none" normalizeH="0" baseline="0" dirty="0">
                <a:ln>
                  <a:noFill/>
                </a:ln>
                <a:solidFill>
                  <a:schemeClr val="tx1"/>
                </a:solidFill>
                <a:effectLst/>
                <a:ea typeface="Calibri" pitchFamily="34" charset="0"/>
                <a:cs typeface="Times New Roman" pitchFamily="18" charset="0"/>
              </a:rPr>
              <a:t>тренеров психологическим методам, методикам, техникам для повышения качества выступления или с просвещением тренеров в области психологического знания) и </a:t>
            </a:r>
            <a:r>
              <a:rPr kumimoji="0" lang="ru-RU" sz="2400" b="1" i="0" u="sng" strike="noStrike" cap="none" normalizeH="0" baseline="0" dirty="0">
                <a:ln>
                  <a:noFill/>
                </a:ln>
                <a:solidFill>
                  <a:schemeClr val="tx1"/>
                </a:solidFill>
                <a:effectLst/>
                <a:ea typeface="Calibri" pitchFamily="34" charset="0"/>
                <a:cs typeface="Times New Roman" pitchFamily="18" charset="0"/>
              </a:rPr>
              <a:t>консультативную </a:t>
            </a:r>
            <a:r>
              <a:rPr kumimoji="0" lang="ru-RU" sz="2400" b="0" i="0" u="none" strike="noStrike" cap="none" normalizeH="0" baseline="0" dirty="0">
                <a:ln>
                  <a:noFill/>
                </a:ln>
                <a:solidFill>
                  <a:schemeClr val="tx1"/>
                </a:solidFill>
                <a:effectLst/>
                <a:ea typeface="Calibri" pitchFamily="34" charset="0"/>
                <a:cs typeface="Times New Roman" pitchFamily="18" charset="0"/>
              </a:rPr>
              <a:t>(направленную, прежде всего, на оказание помощи спортсменам в борьбе с личностными проблемами). </a:t>
            </a:r>
            <a:endParaRPr kumimoji="0" lang="ru-RU" sz="3200" b="0" i="0" u="none" strike="noStrike" cap="none" normalizeH="0" baseline="0" dirty="0">
              <a:ln>
                <a:noFill/>
              </a:ln>
              <a:solidFill>
                <a:schemeClr val="tx1"/>
              </a:solidFill>
              <a:effectLst/>
              <a:cs typeface="Arial" pitchFamily="34" charset="0"/>
            </a:endParaRPr>
          </a:p>
        </p:txBody>
      </p:sp>
      <p:sp>
        <p:nvSpPr>
          <p:cNvPr id="5" name="Rectangle 2"/>
          <p:cNvSpPr>
            <a:spLocks noChangeArrowheads="1"/>
          </p:cNvSpPr>
          <p:nvPr/>
        </p:nvSpPr>
        <p:spPr bwMode="auto">
          <a:xfrm>
            <a:off x="1357290" y="142852"/>
            <a:ext cx="5786478" cy="5847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effectLst/>
                <a:latin typeface="+mj-lt"/>
                <a:ea typeface="Calibri" pitchFamily="34" charset="0"/>
                <a:cs typeface="Tahoma" pitchFamily="34" charset="0"/>
              </a:rPr>
              <a:t>Спортивный психолог</a:t>
            </a:r>
            <a:r>
              <a:rPr kumimoji="0" lang="ru-RU" sz="2800" b="0" i="0" u="none" strike="noStrike" cap="none" normalizeH="0" baseline="0" dirty="0">
                <a:ln>
                  <a:noFill/>
                </a:ln>
                <a:effectLst/>
                <a:latin typeface="+mj-lt"/>
                <a:ea typeface="Calibri" pitchFamily="34" charset="0"/>
                <a:cs typeface="Times New Roman" pitchFamily="18" charset="0"/>
              </a:rPr>
              <a:t> </a:t>
            </a:r>
            <a:endParaRPr kumimoji="0" lang="ru-RU" sz="4400" b="0" i="0" u="none" strike="noStrike" cap="none" normalizeH="0" baseline="0" dirty="0">
              <a:ln>
                <a:noFill/>
              </a:ln>
              <a:effectLst/>
              <a:latin typeface="+mj-lt"/>
              <a:cs typeface="Arial"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272" y="4130924"/>
            <a:ext cx="3629025" cy="2714625"/>
          </a:xfrm>
          <a:prstGeom prst="rect">
            <a:avLst/>
          </a:prstGeom>
        </p:spPr>
      </p:pic>
    </p:spTree>
  </p:cSld>
  <p:clrMapOvr>
    <a:masterClrMapping/>
  </p:clrMapOvr>
  <p:transition>
    <p:comb/>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1287244"/>
            <a:ext cx="6858016"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a:ln>
                <a:noFill/>
              </a:ln>
              <a:solidFill>
                <a:schemeClr val="tx1"/>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ea typeface="Calibri" pitchFamily="34" charset="0"/>
                <a:cs typeface="Times New Roman" pitchFamily="18" charset="0"/>
              </a:rPr>
              <a:t>    </a:t>
            </a:r>
            <a:r>
              <a:rPr kumimoji="0" lang="ru-RU" sz="2400" b="0" i="0" u="none" strike="noStrike" cap="none" normalizeH="0" baseline="0" dirty="0">
                <a:ln>
                  <a:noFill/>
                </a:ln>
                <a:solidFill>
                  <a:schemeClr val="tx1"/>
                </a:solidFill>
                <a:effectLst/>
                <a:ea typeface="Calibri" pitchFamily="34" charset="0"/>
                <a:cs typeface="Times New Roman" pitchFamily="18" charset="0"/>
              </a:rPr>
              <a:t>Хореограф работает с танцорами, чтобы придать их движениям  завершенность, которая предстает перед зрителями в виде танцевального произведения.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ea typeface="Calibri" pitchFamily="34" charset="0"/>
                <a:cs typeface="Times New Roman" pitchFamily="18" charset="0"/>
              </a:rPr>
              <a:t>    Некоторые хореографы</a:t>
            </a:r>
            <a:r>
              <a:rPr kumimoji="0" lang="ru-RU" sz="2400" b="0" i="0" u="none" strike="noStrike" cap="none" normalizeH="0" dirty="0">
                <a:ln>
                  <a:noFill/>
                </a:ln>
                <a:solidFill>
                  <a:schemeClr val="tx1"/>
                </a:solidFill>
                <a:effectLst/>
                <a:ea typeface="Calibri" pitchFamily="34" charset="0"/>
                <a:cs typeface="Times New Roman" pitchFamily="18" charset="0"/>
              </a:rPr>
              <a:t> </a:t>
            </a:r>
            <a:r>
              <a:rPr kumimoji="0" lang="ru-RU" sz="2400" b="0" i="0" u="none" strike="noStrike" cap="none" normalizeH="0" baseline="0" dirty="0">
                <a:ln>
                  <a:noFill/>
                </a:ln>
                <a:solidFill>
                  <a:schemeClr val="tx1"/>
                </a:solidFill>
                <a:effectLst/>
                <a:ea typeface="Calibri" pitchFamily="34" charset="0"/>
                <a:cs typeface="Times New Roman" pitchFamily="18" charset="0"/>
              </a:rPr>
              <a:t>используют свои навыки для переделки уже существующих танцев, другие при помощи техник наподобие контактной импровизации создают совершенно новые работы.</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ea typeface="Calibri" pitchFamily="34" charset="0"/>
                <a:cs typeface="Times New Roman" pitchFamily="18" charset="0"/>
              </a:rPr>
              <a:t>    Хореограф проводит тренировки с танцорами, вечером посещает </a:t>
            </a:r>
            <a:r>
              <a:rPr lang="ru-RU" sz="2400" dirty="0">
                <a:ea typeface="Calibri" pitchFamily="34" charset="0"/>
                <a:cs typeface="Times New Roman" pitchFamily="18" charset="0"/>
              </a:rPr>
              <a:t>и оценивает их выступление, а в остальное занимается административной работой. Еще хореограф </a:t>
            </a:r>
            <a:r>
              <a:rPr kumimoji="0" lang="ru-RU" sz="2400" b="0" i="0" u="none" strike="noStrike" cap="none" normalizeH="0" baseline="0" dirty="0">
                <a:ln>
                  <a:noFill/>
                </a:ln>
                <a:solidFill>
                  <a:schemeClr val="tx1"/>
                </a:solidFill>
                <a:effectLst/>
                <a:ea typeface="Calibri" pitchFamily="34" charset="0"/>
                <a:cs typeface="Times New Roman" pitchFamily="18" charset="0"/>
              </a:rPr>
              <a:t>разрабатывает идеи, </a:t>
            </a:r>
            <a:r>
              <a:rPr lang="ru-RU" sz="2400" dirty="0">
                <a:ea typeface="Calibri" pitchFamily="34" charset="0"/>
                <a:cs typeface="Times New Roman" pitchFamily="18" charset="0"/>
              </a:rPr>
              <a:t>проводит оценивание  </a:t>
            </a:r>
            <a:r>
              <a:rPr kumimoji="0" lang="ru-RU" sz="2400" b="0" i="0" u="none" strike="noStrike" cap="none" normalizeH="0" baseline="0" dirty="0">
                <a:ln>
                  <a:noFill/>
                </a:ln>
                <a:solidFill>
                  <a:schemeClr val="tx1"/>
                </a:solidFill>
                <a:effectLst/>
                <a:ea typeface="Calibri" pitchFamily="34" charset="0"/>
                <a:cs typeface="Times New Roman" pitchFamily="18" charset="0"/>
              </a:rPr>
              <a:t>и отбор танцоров, подбирает костюмы, музыку и т.д</a:t>
            </a:r>
            <a:r>
              <a:rPr kumimoji="0" lang="ru-RU" sz="2000" b="0" i="0" u="none" strike="noStrike" cap="none" normalizeH="0" baseline="0" dirty="0">
                <a:ln>
                  <a:noFill/>
                </a:ln>
                <a:solidFill>
                  <a:schemeClr val="tx1"/>
                </a:solidFill>
                <a:effectLst/>
                <a:ea typeface="Calibri" pitchFamily="34" charset="0"/>
                <a:cs typeface="Times New Roman" pitchFamily="18" charset="0"/>
              </a:rPr>
              <a:t>. </a:t>
            </a:r>
            <a:endParaRPr kumimoji="0" lang="ru-RU" sz="3600" b="0" i="0" u="none" strike="noStrike" cap="none" normalizeH="0" baseline="0" dirty="0">
              <a:ln>
                <a:noFill/>
              </a:ln>
              <a:solidFill>
                <a:schemeClr val="tx1"/>
              </a:solidFill>
              <a:effectLst/>
              <a:cs typeface="Arial" pitchFamily="34" charset="0"/>
            </a:endParaRPr>
          </a:p>
        </p:txBody>
      </p:sp>
      <p:pic>
        <p:nvPicPr>
          <p:cNvPr id="3" name="Рисунок 2" descr="http://go4.imgsmail.ru/imgpreview?key=11007e6fbbeaaaee&amp;mb=imgdb_preview_88&amp;q=90&amp;w=170">
            <a:hlinkClick r:id="rId2" tgtFrame="&quot;_blank&quot;"/>
          </p:cNvPr>
          <p:cNvPicPr/>
          <p:nvPr/>
        </p:nvPicPr>
        <p:blipFill>
          <a:blip r:embed="rId3" cstate="print"/>
          <a:srcRect/>
          <a:stretch>
            <a:fillRect/>
          </a:stretch>
        </p:blipFill>
        <p:spPr bwMode="auto">
          <a:xfrm>
            <a:off x="7143768" y="2143116"/>
            <a:ext cx="1619250" cy="2247900"/>
          </a:xfrm>
          <a:prstGeom prst="rect">
            <a:avLst/>
          </a:prstGeom>
          <a:noFill/>
          <a:ln w="9525">
            <a:noFill/>
            <a:miter lim="800000"/>
            <a:headEnd/>
            <a:tailEnd/>
          </a:ln>
        </p:spPr>
      </p:pic>
      <p:pic>
        <p:nvPicPr>
          <p:cNvPr id="5" name="Рисунок 4" descr="http://go1.imgsmail.ru/imgpreview?key=6c3bd5a3cf5a489c&amp;mb=imgdb_preview_604&amp;q=90&amp;w=133">
            <a:hlinkClick r:id="rId2" tgtFrame="&quot;_blank&quot;"/>
          </p:cNvPr>
          <p:cNvPicPr/>
          <p:nvPr/>
        </p:nvPicPr>
        <p:blipFill>
          <a:blip r:embed="rId4" cstate="print"/>
          <a:srcRect/>
          <a:stretch>
            <a:fillRect/>
          </a:stretch>
        </p:blipFill>
        <p:spPr bwMode="auto">
          <a:xfrm>
            <a:off x="6858016" y="4786322"/>
            <a:ext cx="2106472" cy="1667014"/>
          </a:xfrm>
          <a:prstGeom prst="rect">
            <a:avLst/>
          </a:prstGeom>
          <a:noFill/>
          <a:ln w="9525">
            <a:noFill/>
            <a:miter lim="800000"/>
            <a:headEnd/>
            <a:tailEnd/>
          </a:ln>
        </p:spPr>
      </p:pic>
      <p:pic>
        <p:nvPicPr>
          <p:cNvPr id="6" name="Рисунок 5" descr="http://go3.imgsmail.ru/imgpreview?key=6cdc69b78bbe9d64&amp;mb=imgdb_preview_1133&amp;q=90&amp;w=134">
            <a:hlinkClick r:id="rId2" tgtFrame="&quot;_blank&quot;"/>
          </p:cNvPr>
          <p:cNvPicPr/>
          <p:nvPr/>
        </p:nvPicPr>
        <p:blipFill>
          <a:blip r:embed="rId5" cstate="print"/>
          <a:srcRect/>
          <a:stretch>
            <a:fillRect/>
          </a:stretch>
        </p:blipFill>
        <p:spPr bwMode="auto">
          <a:xfrm>
            <a:off x="6876256" y="260648"/>
            <a:ext cx="2016224" cy="1296144"/>
          </a:xfrm>
          <a:prstGeom prst="rect">
            <a:avLst/>
          </a:prstGeom>
          <a:noFill/>
          <a:ln w="9525">
            <a:noFill/>
            <a:miter lim="800000"/>
            <a:headEnd/>
            <a:tailEnd/>
          </a:ln>
        </p:spPr>
      </p:pic>
      <p:sp>
        <p:nvSpPr>
          <p:cNvPr id="7" name="Rectangle 2"/>
          <p:cNvSpPr>
            <a:spLocks noChangeArrowheads="1"/>
          </p:cNvSpPr>
          <p:nvPr/>
        </p:nvSpPr>
        <p:spPr bwMode="auto">
          <a:xfrm>
            <a:off x="1000100" y="142852"/>
            <a:ext cx="5786478" cy="5847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effectLst/>
                <a:latin typeface="+mj-lt"/>
                <a:ea typeface="Calibri" pitchFamily="34" charset="0"/>
                <a:cs typeface="Tahoma" pitchFamily="34" charset="0"/>
              </a:rPr>
              <a:t>Хореограф</a:t>
            </a:r>
            <a:endParaRPr kumimoji="0" lang="ru-RU" sz="4400" b="0" i="0" u="none" strike="noStrike" cap="none" normalizeH="0" baseline="0" dirty="0">
              <a:ln>
                <a:noFill/>
              </a:ln>
              <a:effectLst/>
              <a:latin typeface="+mj-lt"/>
              <a:cs typeface="Arial" pitchFamily="34" charset="0"/>
            </a:endParaRPr>
          </a:p>
        </p:txBody>
      </p:sp>
    </p:spTree>
  </p:cSld>
  <p:clrMapOvr>
    <a:masterClrMapping/>
  </p:clrMapOvr>
  <p:transition>
    <p:comb/>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7" name="Рисунок 3" descr="http://para.by/media/para.by/base/article_text_1092.jpg"/>
          <p:cNvPicPr>
            <a:picLocks noChangeAspect="1" noChangeArrowheads="1"/>
          </p:cNvPicPr>
          <p:nvPr/>
        </p:nvPicPr>
        <p:blipFill>
          <a:blip r:embed="rId2" cstate="print"/>
          <a:srcRect/>
          <a:stretch>
            <a:fillRect/>
          </a:stretch>
        </p:blipFill>
        <p:spPr bwMode="auto">
          <a:xfrm>
            <a:off x="6000760" y="1857364"/>
            <a:ext cx="2864961" cy="2500330"/>
          </a:xfrm>
          <a:prstGeom prst="rect">
            <a:avLst/>
          </a:prstGeom>
          <a:noFill/>
        </p:spPr>
      </p:pic>
      <p:sp>
        <p:nvSpPr>
          <p:cNvPr id="5" name="Rectangle 2"/>
          <p:cNvSpPr>
            <a:spLocks noChangeArrowheads="1"/>
          </p:cNvSpPr>
          <p:nvPr/>
        </p:nvSpPr>
        <p:spPr bwMode="auto">
          <a:xfrm>
            <a:off x="1500166" y="500042"/>
            <a:ext cx="5786478" cy="5847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effectLst/>
                <a:latin typeface="+mj-lt"/>
                <a:ea typeface="Calibri" pitchFamily="34" charset="0"/>
                <a:cs typeface="Tahoma" pitchFamily="34" charset="0"/>
              </a:rPr>
              <a:t>Спортивный журналист</a:t>
            </a:r>
            <a:endParaRPr kumimoji="0" lang="ru-RU" sz="4400" b="0" i="0" u="none" strike="noStrike" cap="none" normalizeH="0" baseline="0" dirty="0">
              <a:ln>
                <a:noFill/>
              </a:ln>
              <a:effectLst/>
              <a:latin typeface="+mj-lt"/>
              <a:cs typeface="Arial" pitchFamily="34" charset="0"/>
            </a:endParaRPr>
          </a:p>
        </p:txBody>
      </p:sp>
      <p:sp>
        <p:nvSpPr>
          <p:cNvPr id="6" name="Прямоугольник 5"/>
          <p:cNvSpPr/>
          <p:nvPr/>
        </p:nvSpPr>
        <p:spPr>
          <a:xfrm>
            <a:off x="500034" y="1928802"/>
            <a:ext cx="5429288" cy="2554545"/>
          </a:xfrm>
          <a:prstGeom prst="rect">
            <a:avLst/>
          </a:prstGeom>
        </p:spPr>
        <p:txBody>
          <a:bodyPr wrap="square">
            <a:spAutoFit/>
          </a:bodyPr>
          <a:lstStyle/>
          <a:p>
            <a:pPr lvl="0" eaLnBrk="0" fontAlgn="base" hangingPunct="0">
              <a:spcBef>
                <a:spcPct val="0"/>
              </a:spcBef>
              <a:spcAft>
                <a:spcPct val="0"/>
              </a:spcAft>
            </a:pPr>
            <a:r>
              <a:rPr lang="ru-RU" sz="2000" b="1" dirty="0">
                <a:ea typeface="Calibri" pitchFamily="34" charset="0"/>
                <a:cs typeface="Times New Roman" pitchFamily="18" charset="0"/>
              </a:rPr>
              <a:t>Спортивная тематика всегда привлекает к себе внимание любителей спорта. </a:t>
            </a:r>
          </a:p>
          <a:p>
            <a:pPr lvl="0" eaLnBrk="0" fontAlgn="base" hangingPunct="0">
              <a:spcBef>
                <a:spcPct val="0"/>
              </a:spcBef>
              <a:spcAft>
                <a:spcPct val="0"/>
              </a:spcAft>
            </a:pPr>
            <a:r>
              <a:rPr lang="ru-RU" sz="2000" b="1" dirty="0">
                <a:ea typeface="Calibri" pitchFamily="34" charset="0"/>
                <a:cs typeface="Times New Roman" pitchFamily="18" charset="0"/>
              </a:rPr>
              <a:t>Развитие спортивного движения во всем мире, повышение интереса людей к здоровому образу жизни делают спортивную журналистику одним из перспективных направлений средств массовой информации (СМИ).</a:t>
            </a:r>
            <a:r>
              <a:rPr lang="ru-RU" sz="2000" dirty="0">
                <a:ea typeface="Calibri" pitchFamily="34" charset="0"/>
                <a:cs typeface="Times New Roman" pitchFamily="18" charset="0"/>
              </a:rPr>
              <a:t> </a:t>
            </a:r>
            <a:endParaRPr lang="ru-RU" sz="1100" dirty="0">
              <a:cs typeface="Arial"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968" y="4357694"/>
            <a:ext cx="4242455" cy="2381249"/>
          </a:xfrm>
          <a:prstGeom prst="rect">
            <a:avLst/>
          </a:prstGeom>
        </p:spPr>
      </p:pic>
    </p:spTree>
  </p:cSld>
  <p:clrMapOvr>
    <a:masterClrMapping/>
  </p:clrMapOvr>
  <p:transition>
    <p:comb/>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1" name="Рисунок 5" descr="http://www.profguide.ru/images/article/f8ESrY6S2fa5Qei4KiiEdA44aBiifYdr.jpg">
            <a:hlinkClick r:id="rId2"/>
          </p:cNvPr>
          <p:cNvPicPr>
            <a:picLocks noChangeAspect="1" noChangeArrowheads="1"/>
          </p:cNvPicPr>
          <p:nvPr/>
        </p:nvPicPr>
        <p:blipFill>
          <a:blip r:embed="rId3" cstate="print"/>
          <a:srcRect/>
          <a:stretch>
            <a:fillRect/>
          </a:stretch>
        </p:blipFill>
        <p:spPr bwMode="auto">
          <a:xfrm>
            <a:off x="5736098" y="357166"/>
            <a:ext cx="3143272" cy="2639786"/>
          </a:xfrm>
          <a:prstGeom prst="rect">
            <a:avLst/>
          </a:prstGeom>
          <a:noFill/>
        </p:spPr>
      </p:pic>
      <p:sp>
        <p:nvSpPr>
          <p:cNvPr id="5" name="Rectangle 2"/>
          <p:cNvSpPr>
            <a:spLocks noChangeArrowheads="1"/>
          </p:cNvSpPr>
          <p:nvPr/>
        </p:nvSpPr>
        <p:spPr bwMode="auto">
          <a:xfrm>
            <a:off x="500034" y="357166"/>
            <a:ext cx="5286444" cy="5847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effectLst/>
                <a:latin typeface="+mj-lt"/>
                <a:ea typeface="Calibri" pitchFamily="34" charset="0"/>
                <a:cs typeface="Tahoma" pitchFamily="34" charset="0"/>
              </a:rPr>
              <a:t>Спортивный комментатор</a:t>
            </a:r>
            <a:endParaRPr kumimoji="0" lang="ru-RU" sz="4400" b="0" i="0" u="none" strike="noStrike" cap="none" normalizeH="0" baseline="0" dirty="0">
              <a:ln>
                <a:noFill/>
              </a:ln>
              <a:effectLst/>
              <a:latin typeface="+mj-lt"/>
              <a:cs typeface="Arial" pitchFamily="34" charset="0"/>
            </a:endParaRPr>
          </a:p>
        </p:txBody>
      </p:sp>
      <p:sp>
        <p:nvSpPr>
          <p:cNvPr id="6" name="Прямоугольник 5"/>
          <p:cNvSpPr/>
          <p:nvPr/>
        </p:nvSpPr>
        <p:spPr>
          <a:xfrm>
            <a:off x="428596" y="2714620"/>
            <a:ext cx="8429684" cy="3477875"/>
          </a:xfrm>
          <a:prstGeom prst="rect">
            <a:avLst/>
          </a:prstGeom>
        </p:spPr>
        <p:txBody>
          <a:bodyPr wrap="square">
            <a:spAutoFit/>
          </a:bodyPr>
          <a:lstStyle/>
          <a:p>
            <a:pPr lvl="0" algn="just" eaLnBrk="0" fontAlgn="base" hangingPunct="0">
              <a:spcBef>
                <a:spcPct val="0"/>
              </a:spcBef>
              <a:spcAft>
                <a:spcPct val="0"/>
              </a:spcAft>
            </a:pPr>
            <a:r>
              <a:rPr lang="ru-RU" sz="2400" b="1" dirty="0">
                <a:solidFill>
                  <a:srgbClr val="333333"/>
                </a:solidFill>
                <a:ea typeface="Times New Roman" pitchFamily="18" charset="0"/>
                <a:cs typeface="Arial" pitchFamily="34" charset="0"/>
              </a:rPr>
              <a:t>Особенности профессии</a:t>
            </a:r>
            <a:endParaRPr lang="ru-RU" sz="2400" b="1" dirty="0">
              <a:ea typeface="Times New Roman" pitchFamily="18" charset="0"/>
              <a:cs typeface="Arial" pitchFamily="34" charset="0"/>
            </a:endParaRPr>
          </a:p>
          <a:p>
            <a:pPr lvl="0" algn="just" eaLnBrk="0" fontAlgn="base" hangingPunct="0">
              <a:spcBef>
                <a:spcPct val="0"/>
              </a:spcBef>
              <a:spcAft>
                <a:spcPct val="0"/>
              </a:spcAft>
            </a:pPr>
            <a:r>
              <a:rPr lang="ru-RU" sz="2000" dirty="0">
                <a:ea typeface="Calibri" pitchFamily="34" charset="0"/>
                <a:cs typeface="Times New Roman" pitchFamily="18" charset="0"/>
              </a:rPr>
              <a:t>Комментатором, как правило, становятся профессиональные журналисты, имеющие отличные знания в том или ином виде спорта, яркий тому пример Василий Вячеславович Уткин. Он закончил четыре курса филологического факультета Московского педагогического государственного университета им. В. И. Ленина. Никогда не играл в футбол на каком-либо серьёзном уровне. С 1992 года получил работу на телевидении – редактором, вел телепередачу «Футбольный клуб», футбольным комментатором стал с 1996 года, а в 2004 и 2005 годах был лауреатом премии ТЭФИ, в номинации «Лучший спортивный комментатор года».</a:t>
            </a:r>
          </a:p>
          <a:p>
            <a:pPr lvl="0" eaLnBrk="0" fontAlgn="base" hangingPunct="0">
              <a:spcBef>
                <a:spcPct val="0"/>
              </a:spcBef>
              <a:spcAft>
                <a:spcPct val="0"/>
              </a:spcAft>
            </a:pPr>
            <a:endParaRPr lang="ru-RU" sz="1600" dirty="0">
              <a:cs typeface="Arial" pitchFamily="34" charset="0"/>
            </a:endParaRPr>
          </a:p>
        </p:txBody>
      </p:sp>
      <p:sp>
        <p:nvSpPr>
          <p:cNvPr id="7" name="Прямоугольник 6"/>
          <p:cNvSpPr/>
          <p:nvPr/>
        </p:nvSpPr>
        <p:spPr>
          <a:xfrm>
            <a:off x="428596" y="1285860"/>
            <a:ext cx="5429288" cy="1015663"/>
          </a:xfrm>
          <a:prstGeom prst="rect">
            <a:avLst/>
          </a:prstGeom>
        </p:spPr>
        <p:txBody>
          <a:bodyPr wrap="square">
            <a:spAutoFit/>
          </a:bodyPr>
          <a:lstStyle/>
          <a:p>
            <a:pPr lvl="0" eaLnBrk="0" fontAlgn="base" hangingPunct="0">
              <a:spcBef>
                <a:spcPct val="0"/>
              </a:spcBef>
              <a:spcAft>
                <a:spcPct val="0"/>
              </a:spcAft>
            </a:pPr>
            <a:r>
              <a:rPr lang="ru-RU" sz="2000" b="1" dirty="0">
                <a:ea typeface="Calibri" pitchFamily="34" charset="0"/>
                <a:cs typeface="Times New Roman" pitchFamily="18" charset="0"/>
              </a:rPr>
              <a:t>Спортивный комментатор – журналист, освещающий спортивные события в режиме реального времени.</a:t>
            </a:r>
            <a:r>
              <a:rPr lang="ru-RU" sz="2000" dirty="0">
                <a:ea typeface="Calibri" pitchFamily="34" charset="0"/>
                <a:cs typeface="Times New Roman" pitchFamily="18" charset="0"/>
              </a:rPr>
              <a:t> </a:t>
            </a:r>
            <a:endParaRPr lang="ru-RU" sz="1100" dirty="0">
              <a:cs typeface="Arial" pitchFamily="34" charset="0"/>
            </a:endParaRPr>
          </a:p>
        </p:txBody>
      </p:sp>
    </p:spTree>
  </p:cSld>
  <p:clrMapOvr>
    <a:masterClrMapping/>
  </p:clrMapOvr>
  <p:transition>
    <p:comb/>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Другая 1">
      <a:majorFont>
        <a:latin typeface="Times New Roman"/>
        <a:ea typeface=""/>
        <a:cs typeface=""/>
      </a:majorFont>
      <a:minorFont>
        <a:latin typeface="Times New Roman"/>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490</TotalTime>
  <Words>1196</Words>
  <Application>Microsoft Office PowerPoint</Application>
  <PresentationFormat>Экран (4:3)</PresentationFormat>
  <Paragraphs>73</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Droid Sans</vt:lpstr>
      <vt:lpstr>Times New Roman</vt:lpstr>
      <vt:lpstr>Wingdings 2</vt:lpstr>
      <vt:lpstr>Поток</vt:lpstr>
      <vt:lpstr>    СПОРТИВНЫЕ ПРОФЕССИИ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Кристина</dc:creator>
  <cp:lastModifiedBy>К-24</cp:lastModifiedBy>
  <cp:revision>70</cp:revision>
  <dcterms:created xsi:type="dcterms:W3CDTF">2015-04-12T14:34:47Z</dcterms:created>
  <dcterms:modified xsi:type="dcterms:W3CDTF">2023-03-22T09:29:23Z</dcterms:modified>
</cp:coreProperties>
</file>