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  <p:sldMasterId id="2147483904" r:id="rId2"/>
  </p:sldMasterIdLst>
  <p:sldIdLst>
    <p:sldId id="256" r:id="rId3"/>
    <p:sldId id="262" r:id="rId4"/>
    <p:sldId id="258" r:id="rId5"/>
    <p:sldId id="261" r:id="rId6"/>
    <p:sldId id="257" r:id="rId7"/>
    <p:sldId id="259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319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13" r:id="rId41"/>
    <p:sldId id="303" r:id="rId42"/>
    <p:sldId id="304" r:id="rId43"/>
    <p:sldId id="305" r:id="rId44"/>
    <p:sldId id="306" r:id="rId45"/>
    <p:sldId id="307" r:id="rId46"/>
    <p:sldId id="308" r:id="rId47"/>
    <p:sldId id="310" r:id="rId48"/>
    <p:sldId id="320" r:id="rId49"/>
    <p:sldId id="321" r:id="rId50"/>
    <p:sldId id="322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42D"/>
    <a:srgbClr val="003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1" autoAdjust="0"/>
    <p:restoredTop sz="94660"/>
  </p:normalViewPr>
  <p:slideViewPr>
    <p:cSldViewPr>
      <p:cViewPr varScale="1">
        <p:scale>
          <a:sx n="64" d="100"/>
          <a:sy n="64" d="100"/>
        </p:scale>
        <p:origin x="101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Радуга\Radu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39316" y="5373216"/>
            <a:ext cx="4032448" cy="720080"/>
          </a:xfrm>
        </p:spPr>
        <p:txBody>
          <a:bodyPr>
            <a:normAutofit/>
          </a:bodyPr>
          <a:lstStyle>
            <a:lvl1pPr>
              <a:defRPr sz="3600" b="1" i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9734" y="6260641"/>
            <a:ext cx="4968552" cy="6004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3508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BC707-D972-4AB3-9BD9-116A0C64E17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76177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430EF-2CAB-4434-8E9E-BFBA0CD0416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35304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F41D-C595-4995-AD11-C0C9C7BF714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8173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6518-D91F-49E4-BC8B-4260BD763FF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6477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9EBE-051F-470C-B819-2DB24AAA2C9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107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9EBE-051F-470C-B819-2DB24AAA2C91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1900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9EBE-051F-470C-B819-2DB24AAA2C9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8956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9EBE-051F-470C-B819-2DB24AAA2C91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4517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9EBE-051F-470C-B819-2DB24AAA2C9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9038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4E78-59B3-4008-B8AB-97D505B9DF4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048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9951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8E01-24E6-48FC-B7A8-7807679DCD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692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/>
          <a:lstStyle/>
          <a:p>
            <a:fld id="{67918551-8059-4D0A-8442-45AE139EF88A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/>
          <a:lstStyle/>
          <a:p>
            <a:fld id="{4282D0B0-B8E8-47E5-B88F-DB0B7883E8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1654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/>
          <a:lstStyle/>
          <a:p>
            <a:fld id="{67918551-8059-4D0A-8442-45AE139EF88A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/>
          <a:lstStyle/>
          <a:p>
            <a:fld id="{4282D0B0-B8E8-47E5-B88F-DB0B7883E8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1921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12F1-C908-44AC-A28F-0712039478D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972186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D33C-DC5D-419F-B922-7BC5BE83BB9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883133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6B3D2-C5DE-4D3F-A0FA-CACF1BDB644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5749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038C-500D-4286-9B7D-FDCFB486B20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1527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2FCA-977A-4B4D-AEF2-3BA7B43E5D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1858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Радуга\RadugaSlid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051050" y="274638"/>
            <a:ext cx="663575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2051050" y="1412875"/>
            <a:ext cx="663575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0" y="6488113"/>
            <a:ext cx="18240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600" smtClean="0">
                <a:solidFill>
                  <a:srgbClr val="4F6228"/>
                </a:solidFill>
                <a:latin typeface="Ariston" pitchFamily="66" charset="0"/>
              </a:rPr>
              <a:t>ProPowerPoint.Ru</a:t>
            </a:r>
            <a:endParaRPr lang="ru-RU" sz="1600" smtClean="0">
              <a:solidFill>
                <a:srgbClr val="4F6228"/>
              </a:solidFill>
              <a:latin typeface="Ariston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6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34.xml"/><Relationship Id="rId18" Type="http://schemas.openxmlformats.org/officeDocument/2006/relationships/slide" Target="slide40.xml"/><Relationship Id="rId3" Type="http://schemas.openxmlformats.org/officeDocument/2006/relationships/slide" Target="slide36.xml"/><Relationship Id="rId7" Type="http://schemas.openxmlformats.org/officeDocument/2006/relationships/slide" Target="slide37.xml"/><Relationship Id="rId12" Type="http://schemas.openxmlformats.org/officeDocument/2006/relationships/slide" Target="slide47.xml"/><Relationship Id="rId17" Type="http://schemas.openxmlformats.org/officeDocument/2006/relationships/slide" Target="slide35.xml"/><Relationship Id="rId2" Type="http://schemas.openxmlformats.org/officeDocument/2006/relationships/slide" Target="slide31.xml"/><Relationship Id="rId16" Type="http://schemas.openxmlformats.org/officeDocument/2006/relationships/slide" Target="slide48.xml"/><Relationship Id="rId20" Type="http://schemas.openxmlformats.org/officeDocument/2006/relationships/slide" Target="slide49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32.xml"/><Relationship Id="rId11" Type="http://schemas.openxmlformats.org/officeDocument/2006/relationships/slide" Target="slide43.xml"/><Relationship Id="rId5" Type="http://schemas.openxmlformats.org/officeDocument/2006/relationships/slide" Target="slide41.xml"/><Relationship Id="rId15" Type="http://schemas.openxmlformats.org/officeDocument/2006/relationships/slide" Target="slide44.xml"/><Relationship Id="rId10" Type="http://schemas.openxmlformats.org/officeDocument/2006/relationships/slide" Target="slide38.xml"/><Relationship Id="rId19" Type="http://schemas.openxmlformats.org/officeDocument/2006/relationships/slide" Target="slide45.xml"/><Relationship Id="rId4" Type="http://schemas.openxmlformats.org/officeDocument/2006/relationships/slide" Target="slide46.xml"/><Relationship Id="rId9" Type="http://schemas.openxmlformats.org/officeDocument/2006/relationships/slide" Target="slide33.xml"/><Relationship Id="rId14" Type="http://schemas.openxmlformats.org/officeDocument/2006/relationships/slide" Target="slide3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3.xml"/><Relationship Id="rId18" Type="http://schemas.openxmlformats.org/officeDocument/2006/relationships/slide" Target="slide14.xml"/><Relationship Id="rId26" Type="http://schemas.openxmlformats.org/officeDocument/2006/relationships/slide" Target="slide30.xml"/><Relationship Id="rId3" Type="http://schemas.openxmlformats.org/officeDocument/2006/relationships/slide" Target="slide11.xml"/><Relationship Id="rId21" Type="http://schemas.openxmlformats.org/officeDocument/2006/relationships/slide" Target="slide29.xml"/><Relationship Id="rId7" Type="http://schemas.openxmlformats.org/officeDocument/2006/relationships/slide" Target="slide7.xml"/><Relationship Id="rId12" Type="http://schemas.openxmlformats.org/officeDocument/2006/relationships/slide" Target="slide8.xml"/><Relationship Id="rId17" Type="http://schemas.openxmlformats.org/officeDocument/2006/relationships/slide" Target="slide9.xml"/><Relationship Id="rId25" Type="http://schemas.openxmlformats.org/officeDocument/2006/relationships/slide" Target="slide25.xml"/><Relationship Id="rId2" Type="http://schemas.openxmlformats.org/officeDocument/2006/relationships/slide" Target="slide6.xml"/><Relationship Id="rId16" Type="http://schemas.openxmlformats.org/officeDocument/2006/relationships/slide" Target="slide28.xml"/><Relationship Id="rId20" Type="http://schemas.openxmlformats.org/officeDocument/2006/relationships/slide" Target="slide24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16.xml"/><Relationship Id="rId11" Type="http://schemas.openxmlformats.org/officeDocument/2006/relationships/slide" Target="slide27.xml"/><Relationship Id="rId24" Type="http://schemas.openxmlformats.org/officeDocument/2006/relationships/slide" Target="slide20.xml"/><Relationship Id="rId5" Type="http://schemas.openxmlformats.org/officeDocument/2006/relationships/slide" Target="slide21.xml"/><Relationship Id="rId15" Type="http://schemas.openxmlformats.org/officeDocument/2006/relationships/slide" Target="slide23.xml"/><Relationship Id="rId23" Type="http://schemas.openxmlformats.org/officeDocument/2006/relationships/slide" Target="slide15.xml"/><Relationship Id="rId10" Type="http://schemas.openxmlformats.org/officeDocument/2006/relationships/slide" Target="slide22.xml"/><Relationship Id="rId19" Type="http://schemas.openxmlformats.org/officeDocument/2006/relationships/slide" Target="slide19.xml"/><Relationship Id="rId4" Type="http://schemas.openxmlformats.org/officeDocument/2006/relationships/slide" Target="slide26.xml"/><Relationship Id="rId9" Type="http://schemas.openxmlformats.org/officeDocument/2006/relationships/slide" Target="slide17.xml"/><Relationship Id="rId14" Type="http://schemas.openxmlformats.org/officeDocument/2006/relationships/slide" Target="slide18.xml"/><Relationship Id="rId22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115616" y="1196752"/>
            <a:ext cx="6480720" cy="3816424"/>
          </a:xfrm>
          <a:prstGeom prst="rect">
            <a:avLst/>
          </a:prstGeom>
        </p:spPr>
        <p:txBody>
          <a:bodyPr wrap="none" fromWordArt="1"/>
          <a:lstStyle/>
          <a:p>
            <a:pPr algn="ctr" rtl="0"/>
            <a:r>
              <a:rPr lang="ru-RU" sz="9600" b="1" kern="1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СВОЯ</a:t>
            </a:r>
          </a:p>
          <a:p>
            <a:pPr algn="ctr" rtl="0"/>
            <a:r>
              <a:rPr lang="ru-RU" sz="9600" b="1" kern="1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</a:t>
            </a:r>
            <a:endParaRPr lang="ru-RU" sz="9600" b="1" kern="1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4191000"/>
            <a:ext cx="7272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класс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Флора и фауна</a:t>
            </a:r>
            <a:endParaRPr lang="ru-RU" sz="3200" b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7030A0"/>
                </a:solidFill>
              </a:rPr>
              <a:t>Птицы-рекордсмены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50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2000240"/>
            <a:ext cx="58865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этой птицы самый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громкий голос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571472" y="357166"/>
            <a:ext cx="7286676" cy="5212998"/>
            <a:chOff x="857224" y="214290"/>
            <a:chExt cx="7286676" cy="521299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857224" y="3857628"/>
              <a:ext cx="7286676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/>
                <a:t>Индийский павлин издает самые громкие среди всех птиц крики, которые слышны за несколько километров </a:t>
              </a:r>
              <a:endParaRPr lang="ru-RU" sz="3200" dirty="0"/>
            </a:p>
          </p:txBody>
        </p:sp>
        <p:pic>
          <p:nvPicPr>
            <p:cNvPr id="7" name="Рисунок 6" descr="инд. павлин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643042" y="214290"/>
              <a:ext cx="5357850" cy="356966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00B050"/>
                </a:solidFill>
              </a:rPr>
              <a:t>Растения-рекордсмены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10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2143116"/>
            <a:ext cx="48285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Самые крупные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овощи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714348" y="500042"/>
            <a:ext cx="7572428" cy="4927246"/>
            <a:chOff x="714348" y="500042"/>
            <a:chExt cx="7572428" cy="492724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14348" y="3857628"/>
              <a:ext cx="7572428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/>
                <a:t>Самые крупные размеры выращенных человеком фруктов и овоще: капуста 51,8 кг, тыква – 171,4 кг., дыня – 40,8 кг.</a:t>
              </a:r>
              <a:endParaRPr lang="ru-RU" sz="3200" dirty="0"/>
            </a:p>
          </p:txBody>
        </p:sp>
        <p:pic>
          <p:nvPicPr>
            <p:cNvPr id="7" name="Рисунок 6" descr="тыква.bmp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142976" y="500042"/>
              <a:ext cx="3857652" cy="327900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00B050"/>
                </a:solidFill>
              </a:rPr>
              <a:t>Растения-рекордсмены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20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1857364"/>
            <a:ext cx="65790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самое крошечное</a:t>
            </a:r>
          </a:p>
          <a:p>
            <a:pPr algn="ctr"/>
            <a:r>
              <a:rPr lang="ru-RU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цветущих растений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714348" y="428604"/>
            <a:ext cx="7572428" cy="5133937"/>
            <a:chOff x="714348" y="428604"/>
            <a:chExt cx="7572428" cy="513393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14348" y="3500438"/>
              <a:ext cx="7572428" cy="20621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/>
                <a:t>Плавающая ряска – самое маленькое цветущее растение в мире. На ногте вашего пальца свободно разместится 25 таких листьев</a:t>
              </a:r>
              <a:endParaRPr lang="ru-RU" sz="3200" dirty="0"/>
            </a:p>
          </p:txBody>
        </p:sp>
        <p:pic>
          <p:nvPicPr>
            <p:cNvPr id="7" name="Рисунок 6" descr="рязка.bmp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000100" y="428604"/>
              <a:ext cx="4162425" cy="308610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00B050"/>
                </a:solidFill>
              </a:rPr>
              <a:t>Растения-рекордсмены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30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2143116"/>
            <a:ext cx="508825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Самое крупное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водное растение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428596" y="142852"/>
            <a:ext cx="8054400" cy="5486693"/>
            <a:chOff x="428596" y="142852"/>
            <a:chExt cx="8054400" cy="548669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910568" y="3567442"/>
              <a:ext cx="7572428" cy="20621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/>
                <a:t>Гигантская водяная лилия с Амазонки является самым крупным растением. Ее листья достигают 2 м., способны выдержать на себе ребенка</a:t>
              </a:r>
              <a:endParaRPr lang="ru-RU" sz="3200" dirty="0"/>
            </a:p>
          </p:txBody>
        </p:sp>
        <p:pic>
          <p:nvPicPr>
            <p:cNvPr id="7" name="Рисунок 6" descr="9.bmp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28596" y="142852"/>
              <a:ext cx="4357718" cy="3268289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00B050"/>
                </a:solidFill>
              </a:rPr>
              <a:t>Растения-рекордсмены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40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785926"/>
            <a:ext cx="68435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этого растения самые</a:t>
            </a:r>
          </a:p>
          <a:p>
            <a:pPr algn="ctr"/>
            <a:r>
              <a:rPr lang="ru-RU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крупные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листья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500034" y="285728"/>
            <a:ext cx="8143932" cy="5348251"/>
            <a:chOff x="500034" y="285728"/>
            <a:chExt cx="8143932" cy="534825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429124" y="3571876"/>
              <a:ext cx="4214842" cy="20621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/>
                <a:t>Пальма </a:t>
              </a:r>
              <a:r>
                <a:rPr lang="ru-RU" sz="3200" dirty="0" err="1" smtClean="0"/>
                <a:t>раффия</a:t>
              </a:r>
              <a:r>
                <a:rPr lang="ru-RU" sz="3200" dirty="0" smtClean="0"/>
                <a:t> имеет самые крупные в мире листья. Они достигают 20м.</a:t>
              </a:r>
              <a:endParaRPr lang="ru-RU" sz="3200" dirty="0"/>
            </a:p>
          </p:txBody>
        </p:sp>
        <p:pic>
          <p:nvPicPr>
            <p:cNvPr id="7" name="Рисунок 6" descr="пальма раффия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00034" y="285728"/>
              <a:ext cx="3924310" cy="4493485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00B050"/>
                </a:solidFill>
              </a:rPr>
              <a:t>Растения-рекордсмены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50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1930474"/>
            <a:ext cx="707600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самое большое растение, живущее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ныне на Земле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714316" y="142852"/>
            <a:ext cx="8429684" cy="5929354"/>
            <a:chOff x="428596" y="142852"/>
            <a:chExt cx="8429684" cy="5929354"/>
          </a:xfrm>
        </p:grpSpPr>
        <p:pic>
          <p:nvPicPr>
            <p:cNvPr id="7" name="Рисунок 6" descr="секвойя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596" y="142852"/>
              <a:ext cx="4447016" cy="5929354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4143372" y="1500174"/>
              <a:ext cx="4714908" cy="35394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/>
                <a:t>Это гигантская секвойя, она живет в Калифорнии, США и носит имя «генерал </a:t>
              </a:r>
              <a:r>
                <a:rPr lang="ru-RU" sz="3200" dirty="0" err="1" smtClean="0"/>
                <a:t>Шерман</a:t>
              </a:r>
              <a:r>
                <a:rPr lang="ru-RU" sz="3200" dirty="0" smtClean="0"/>
                <a:t>». Ее высота 83м. Ее древесины хватило бы на 40 одноэтажных домов</a:t>
              </a:r>
              <a:endParaRPr lang="ru-RU" sz="3200" dirty="0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C00000"/>
                </a:solidFill>
              </a:rPr>
              <a:t>Рептилии-рекордсмены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10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1714488"/>
            <a:ext cx="46025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 змея самая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длинная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500034" y="928670"/>
            <a:ext cx="7786742" cy="4798190"/>
            <a:chOff x="571472" y="714356"/>
            <a:chExt cx="7786742" cy="5041578"/>
          </a:xfrm>
        </p:grpSpPr>
        <p:pic>
          <p:nvPicPr>
            <p:cNvPr id="7" name="Рисунок 6" descr="анаконда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143372" y="864479"/>
              <a:ext cx="4143404" cy="2132472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785786" y="3071810"/>
              <a:ext cx="7572428" cy="26841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/>
                <a:t>Самая крупная рептилия, когда-либо пойманная – 9-тиметровый сетчатый питон. Анаконды могут достигать огромных размеров. Сообщали об экземпляре в 42 метра</a:t>
              </a:r>
              <a:endParaRPr lang="ru-RU" sz="3200" dirty="0"/>
            </a:p>
          </p:txBody>
        </p:sp>
        <p:pic>
          <p:nvPicPr>
            <p:cNvPr id="8" name="Рисунок 7" descr="питон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71472" y="714356"/>
              <a:ext cx="3697493" cy="2497429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Рептилии-рекордсмены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20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1714488"/>
            <a:ext cx="48285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Самые крупные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рептилии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357158" y="964688"/>
            <a:ext cx="8435384" cy="5016758"/>
            <a:chOff x="285720" y="1036126"/>
            <a:chExt cx="8435384" cy="5016758"/>
          </a:xfrm>
        </p:grpSpPr>
        <p:pic>
          <p:nvPicPr>
            <p:cNvPr id="7" name="Рисунок 6" descr="морс. крок.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285720" y="1785926"/>
              <a:ext cx="5203752" cy="3517159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5220642" y="1036126"/>
              <a:ext cx="3500462" cy="50167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/>
                <a:t>Морские крокодилы – самые крупные рептилии. В 1954 году был убит крокодил длиной 8м., весом 2 т. Ширина его туловища была 1,5 метра</a:t>
              </a:r>
              <a:endParaRPr lang="ru-RU" sz="3200" dirty="0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C00000"/>
                </a:solidFill>
              </a:rPr>
              <a:t>Рептилии-рекордсмены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30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1714488"/>
            <a:ext cx="48317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Самая ядовитая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змея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785786" y="500042"/>
            <a:ext cx="7715304" cy="5083190"/>
            <a:chOff x="785786" y="500042"/>
            <a:chExt cx="7715304" cy="508319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214810" y="2857496"/>
              <a:ext cx="4286280" cy="20621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/>
                <a:t>Яд морской кобры примерно в 100 раз сильнее яда любых других змей</a:t>
              </a:r>
              <a:endParaRPr lang="ru-RU" sz="3200" dirty="0"/>
            </a:p>
          </p:txBody>
        </p:sp>
        <p:pic>
          <p:nvPicPr>
            <p:cNvPr id="7" name="Рисунок 6" descr="кобра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5786" y="500042"/>
              <a:ext cx="3293644" cy="508319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Рептилии-рекордсмены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4 0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1714488"/>
            <a:ext cx="59699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Эти рептилии живут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дольше всех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928662" y="357166"/>
            <a:ext cx="7572428" cy="5149184"/>
            <a:chOff x="714348" y="357166"/>
            <a:chExt cx="7572428" cy="514918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14348" y="4429132"/>
              <a:ext cx="7572428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/>
                <a:t>Это мавританская черепаха.</a:t>
              </a:r>
            </a:p>
            <a:p>
              <a:pPr algn="ctr"/>
              <a:r>
                <a:rPr lang="ru-RU" sz="3200" dirty="0" smtClean="0"/>
                <a:t> Она живет 150 лет</a:t>
              </a:r>
              <a:endParaRPr lang="ru-RU" sz="3200" dirty="0"/>
            </a:p>
          </p:txBody>
        </p:sp>
        <p:pic>
          <p:nvPicPr>
            <p:cNvPr id="7" name="Рисунок 6" descr="маврит. черепаха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643174" y="357166"/>
              <a:ext cx="5429288" cy="4071966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83671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6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раунд</a:t>
            </a:r>
            <a:endParaRPr lang="ru-RU" sz="6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Рептилии-рекордсмены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50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1714488"/>
            <a:ext cx="58673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 черепаха самая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крупная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571472" y="285728"/>
            <a:ext cx="7572428" cy="5562565"/>
            <a:chOff x="642910" y="214290"/>
            <a:chExt cx="7572428" cy="556256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42910" y="3714752"/>
              <a:ext cx="7572428" cy="20621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/>
                <a:t>Гигантская кожистая черепаха с </a:t>
              </a:r>
              <a:r>
                <a:rPr lang="ru-RU" sz="3200" dirty="0" err="1" smtClean="0"/>
                <a:t>Галапагосских</a:t>
              </a:r>
              <a:r>
                <a:rPr lang="ru-RU" sz="3200" dirty="0" smtClean="0"/>
                <a:t> островов весит около 159 кг., а ее панцирь достигает метра в поперечнике </a:t>
              </a:r>
              <a:endParaRPr lang="ru-RU" sz="3200" dirty="0"/>
            </a:p>
          </p:txBody>
        </p:sp>
        <p:pic>
          <p:nvPicPr>
            <p:cNvPr id="7" name="Рисунок 6" descr="кож. черепаха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857488" y="214290"/>
              <a:ext cx="5144080" cy="3500462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929618" cy="11430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0000FF"/>
                </a:solidFill>
              </a:rPr>
              <a:t>Насекомые-рекордсмены</a:t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>10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500174"/>
            <a:ext cx="67040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Самый крупный отряд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насекомых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14282" y="1000108"/>
            <a:ext cx="8001056" cy="4355742"/>
            <a:chOff x="214282" y="1000108"/>
            <a:chExt cx="8001056" cy="435574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42910" y="3786190"/>
              <a:ext cx="7572428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/>
                <a:t>Это отряд жесткокрылых (жуков), которых насчитывается около 330 тыс. видов, что составляет 1/3 всех насекомых</a:t>
              </a:r>
              <a:endParaRPr lang="ru-RU" sz="3200" dirty="0"/>
            </a:p>
          </p:txBody>
        </p:sp>
        <p:pic>
          <p:nvPicPr>
            <p:cNvPr id="7" name="Рисунок 6" descr="1-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14282" y="1000108"/>
              <a:ext cx="3714776" cy="2786082"/>
            </a:xfrm>
            <a:prstGeom prst="rect">
              <a:avLst/>
            </a:prstGeom>
          </p:spPr>
        </p:pic>
        <p:pic>
          <p:nvPicPr>
            <p:cNvPr id="8" name="Рисунок 7" descr="1245095724289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000496" y="1000108"/>
              <a:ext cx="3746512" cy="280988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Насекомые-рекордсмены</a:t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>20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500174"/>
            <a:ext cx="62824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Самое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громкогласное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насекомое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85720" y="611998"/>
            <a:ext cx="8429684" cy="5323739"/>
            <a:chOff x="285720" y="611998"/>
            <a:chExt cx="8429684" cy="5323739"/>
          </a:xfrm>
        </p:grpSpPr>
        <p:pic>
          <p:nvPicPr>
            <p:cNvPr id="7" name="Рисунок 6" descr="цикада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85720" y="1643050"/>
              <a:ext cx="4786346" cy="4292687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3571868" y="611998"/>
              <a:ext cx="5143536" cy="20621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/>
                <a:t>Самцы цикады издают самые громкие звуки. Этот звук слышен на расстоянии свыше 400м.</a:t>
              </a:r>
              <a:endParaRPr lang="ru-RU" sz="3200" dirty="0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Насекомые-рекордсмены</a:t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>30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500175"/>
            <a:ext cx="600079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Самая большая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продолжительность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жизни у насекомых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42910" y="500042"/>
            <a:ext cx="7572428" cy="5149184"/>
            <a:chOff x="714348" y="428604"/>
            <a:chExt cx="7572428" cy="514918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14348" y="4500570"/>
              <a:ext cx="7572428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/>
                <a:t>Царицы некоторых видов термитов живут до 50 лет</a:t>
              </a:r>
              <a:endParaRPr lang="ru-RU" sz="3200" dirty="0"/>
            </a:p>
          </p:txBody>
        </p:sp>
        <p:pic>
          <p:nvPicPr>
            <p:cNvPr id="7" name="Рисунок 6" descr="термиты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3042" y="428604"/>
              <a:ext cx="5715008" cy="367567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Насекомые-рекордсмены</a:t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>40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1500174"/>
            <a:ext cx="44262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насекомое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самое тяжелое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714348" y="285728"/>
            <a:ext cx="7572428" cy="5355874"/>
            <a:chOff x="714348" y="285728"/>
            <a:chExt cx="7572428" cy="535587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14348" y="4071942"/>
              <a:ext cx="7572428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/>
                <a:t>Это облаченный в массивный панцирь африканский жук голиаф. Его вес достигает 100г.</a:t>
              </a:r>
              <a:endParaRPr lang="ru-RU" sz="3200" dirty="0"/>
            </a:p>
          </p:txBody>
        </p:sp>
        <p:pic>
          <p:nvPicPr>
            <p:cNvPr id="7" name="Рисунок 6" descr="жук голиаф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214546" y="285728"/>
              <a:ext cx="4643451" cy="3478515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Насекомые-рекордсмены</a:t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>50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500174"/>
            <a:ext cx="68307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Самые крупные гнезда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насекомых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500034" y="1142984"/>
            <a:ext cx="7965337" cy="4429156"/>
            <a:chOff x="500034" y="785794"/>
            <a:chExt cx="7965337" cy="442915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821901" y="1476878"/>
              <a:ext cx="4643470" cy="30469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/>
                <a:t>В Австралии найдено самое крупное гнездо термитов. Его высота составляет 6,1м., а длина окружности у основания – 31м. </a:t>
              </a:r>
              <a:endParaRPr lang="ru-RU" sz="3200" dirty="0"/>
            </a:p>
          </p:txBody>
        </p:sp>
        <p:pic>
          <p:nvPicPr>
            <p:cNvPr id="7" name="Рисунок 6" descr="термитник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00034" y="785794"/>
              <a:ext cx="3321867" cy="4429156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Звери-рекордсмены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10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1500174"/>
            <a:ext cx="50930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Млекопитающие-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долгожители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714348" y="285728"/>
            <a:ext cx="7572428" cy="5434936"/>
            <a:chOff x="714348" y="285728"/>
            <a:chExt cx="7572428" cy="543493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14348" y="4643446"/>
              <a:ext cx="7572428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/>
                <a:t>Африканские слоны живут 70 лет, некоторые около 80 лет</a:t>
              </a:r>
              <a:endParaRPr lang="ru-RU" sz="3200" dirty="0"/>
            </a:p>
          </p:txBody>
        </p:sp>
        <p:pic>
          <p:nvPicPr>
            <p:cNvPr id="7" name="Рисунок 6" descr="афр. слон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5984" y="285728"/>
              <a:ext cx="4324350" cy="400050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Звери-рекордсмены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20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1500174"/>
            <a:ext cx="500810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Самое быстрое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млекопитающее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785786" y="428604"/>
            <a:ext cx="7572428" cy="5434936"/>
            <a:chOff x="714348" y="357166"/>
            <a:chExt cx="7572428" cy="543493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14348" y="4714884"/>
              <a:ext cx="7572428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/>
                <a:t>Гепард на коротких отрезках  развивает скорость до 110 км/ч</a:t>
              </a:r>
              <a:endParaRPr lang="ru-RU" sz="3200" dirty="0"/>
            </a:p>
          </p:txBody>
        </p:sp>
        <p:pic>
          <p:nvPicPr>
            <p:cNvPr id="7" name="Рисунок 6" descr="гепард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857356" y="357166"/>
              <a:ext cx="5619789" cy="4214842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Звери-рекордсмены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30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500174"/>
            <a:ext cx="82044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Самое крохотное</a:t>
            </a:r>
          </a:p>
          <a:p>
            <a:pPr algn="ctr"/>
            <a:r>
              <a:rPr lang="ru-RU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сухопутное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млекопитающее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785786" y="285728"/>
            <a:ext cx="7572428" cy="5498750"/>
            <a:chOff x="714348" y="285728"/>
            <a:chExt cx="7572428" cy="549875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14348" y="4214818"/>
              <a:ext cx="7572428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/>
                <a:t>Землеройка от головы до хвоста составляет 6-8 см., длина хвоста 2,5 см, весит до 2,5г.</a:t>
              </a:r>
              <a:endParaRPr lang="ru-RU" sz="3200" dirty="0"/>
            </a:p>
          </p:txBody>
        </p:sp>
        <p:pic>
          <p:nvPicPr>
            <p:cNvPr id="7" name="Рисунок 6" descr="землеройка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785918" y="285728"/>
              <a:ext cx="5715000" cy="381000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Звери-рекордсмены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40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1500174"/>
            <a:ext cx="60372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Самое медлительное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млекопитающее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85720" y="642918"/>
            <a:ext cx="8001056" cy="5080000"/>
            <a:chOff x="428596" y="428604"/>
            <a:chExt cx="8001056" cy="5080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500562" y="1071546"/>
              <a:ext cx="3929090" cy="30469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/>
                <a:t>Трехпалый ленивец передвигается по земле со скоростью около 2м. В минуту, по деревьям – 3 м/мин.</a:t>
              </a:r>
              <a:endParaRPr lang="ru-RU" sz="3200" dirty="0"/>
            </a:p>
          </p:txBody>
        </p:sp>
        <p:pic>
          <p:nvPicPr>
            <p:cNvPr id="7" name="Рисунок 6" descr="ленивец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596" y="428604"/>
              <a:ext cx="3810000" cy="508000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521918"/>
              </p:ext>
            </p:extLst>
          </p:nvPr>
        </p:nvGraphicFramePr>
        <p:xfrm>
          <a:off x="357160" y="285726"/>
          <a:ext cx="8358246" cy="6325379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393041"/>
                <a:gridCol w="1393041"/>
                <a:gridCol w="1393041"/>
                <a:gridCol w="1393041"/>
                <a:gridCol w="1393041"/>
                <a:gridCol w="1393041"/>
              </a:tblGrid>
              <a:tr h="1423721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Фауна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</a:tr>
              <a:tr h="1423721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Флора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</a:tr>
              <a:tr h="1262813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Все о птицах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</a:tr>
              <a:tr h="1176159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Все о цветах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/>
                    </a:p>
                  </a:txBody>
                  <a:tcPr/>
                </a:tc>
              </a:tr>
              <a:tr h="10264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Шестиугольник 2"/>
          <p:cNvSpPr/>
          <p:nvPr/>
        </p:nvSpPr>
        <p:spPr>
          <a:xfrm>
            <a:off x="1857356" y="500042"/>
            <a:ext cx="1071570" cy="857256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2" action="ppaction://hlinksldjump"/>
              </a:rPr>
              <a:t>10</a:t>
            </a:r>
            <a:endParaRPr lang="ru-RU" sz="3600" b="1" dirty="0"/>
          </a:p>
        </p:txBody>
      </p:sp>
      <p:sp>
        <p:nvSpPr>
          <p:cNvPr id="4" name="Шестиугольник 3"/>
          <p:cNvSpPr/>
          <p:nvPr/>
        </p:nvSpPr>
        <p:spPr>
          <a:xfrm>
            <a:off x="1857356" y="1928802"/>
            <a:ext cx="1071570" cy="857256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3" action="ppaction://hlinksldjump"/>
              </a:rPr>
              <a:t>10</a:t>
            </a:r>
            <a:endParaRPr lang="ru-RU" sz="3600" b="1" dirty="0"/>
          </a:p>
        </p:txBody>
      </p:sp>
      <p:sp>
        <p:nvSpPr>
          <p:cNvPr id="6" name="Шестиугольник 5"/>
          <p:cNvSpPr/>
          <p:nvPr/>
        </p:nvSpPr>
        <p:spPr>
          <a:xfrm>
            <a:off x="1928794" y="4572008"/>
            <a:ext cx="1071570" cy="857256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4" action="ppaction://hlinksldjump"/>
              </a:rPr>
              <a:t>10</a:t>
            </a:r>
            <a:endParaRPr lang="ru-RU" sz="3600" b="1" dirty="0"/>
          </a:p>
        </p:txBody>
      </p:sp>
      <p:sp>
        <p:nvSpPr>
          <p:cNvPr id="7" name="Шестиугольник 6"/>
          <p:cNvSpPr/>
          <p:nvPr/>
        </p:nvSpPr>
        <p:spPr>
          <a:xfrm>
            <a:off x="1928794" y="3214686"/>
            <a:ext cx="1071570" cy="857256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5" action="ppaction://hlinksldjump"/>
              </a:rPr>
              <a:t>10</a:t>
            </a:r>
            <a:endParaRPr lang="ru-RU" sz="3600" b="1" dirty="0"/>
          </a:p>
        </p:txBody>
      </p:sp>
      <p:sp>
        <p:nvSpPr>
          <p:cNvPr id="8" name="Шестиугольник 7"/>
          <p:cNvSpPr/>
          <p:nvPr/>
        </p:nvSpPr>
        <p:spPr>
          <a:xfrm>
            <a:off x="3214678" y="500042"/>
            <a:ext cx="1071570" cy="857256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6" action="ppaction://hlinksldjump"/>
              </a:rPr>
              <a:t>20</a:t>
            </a:r>
            <a:endParaRPr lang="ru-RU" sz="3600" b="1" dirty="0"/>
          </a:p>
        </p:txBody>
      </p:sp>
      <p:sp>
        <p:nvSpPr>
          <p:cNvPr id="9" name="Шестиугольник 8"/>
          <p:cNvSpPr/>
          <p:nvPr/>
        </p:nvSpPr>
        <p:spPr>
          <a:xfrm>
            <a:off x="3214678" y="1928802"/>
            <a:ext cx="1071570" cy="857256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7" action="ppaction://hlinksldjump"/>
              </a:rPr>
              <a:t>20</a:t>
            </a:r>
            <a:endParaRPr lang="ru-RU" sz="3600" b="1" dirty="0"/>
          </a:p>
        </p:txBody>
      </p:sp>
      <p:sp>
        <p:nvSpPr>
          <p:cNvPr id="10" name="Шестиугольник 9"/>
          <p:cNvSpPr/>
          <p:nvPr/>
        </p:nvSpPr>
        <p:spPr>
          <a:xfrm>
            <a:off x="3286116" y="3286124"/>
            <a:ext cx="1071570" cy="857256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8" action="ppaction://hlinksldjump"/>
              </a:rPr>
              <a:t>20</a:t>
            </a:r>
            <a:endParaRPr lang="ru-RU" sz="3600" b="1" dirty="0"/>
          </a:p>
        </p:txBody>
      </p:sp>
      <p:sp>
        <p:nvSpPr>
          <p:cNvPr id="11" name="Шестиугольник 10"/>
          <p:cNvSpPr/>
          <p:nvPr/>
        </p:nvSpPr>
        <p:spPr>
          <a:xfrm>
            <a:off x="3357554" y="4572008"/>
            <a:ext cx="1071570" cy="857256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4" action="ppaction://hlinksldjump"/>
              </a:rPr>
              <a:t>20</a:t>
            </a:r>
            <a:endParaRPr lang="ru-RU" sz="3600" b="1" dirty="0"/>
          </a:p>
        </p:txBody>
      </p:sp>
      <p:sp>
        <p:nvSpPr>
          <p:cNvPr id="13" name="Шестиугольник 12"/>
          <p:cNvSpPr/>
          <p:nvPr/>
        </p:nvSpPr>
        <p:spPr>
          <a:xfrm>
            <a:off x="4572000" y="571480"/>
            <a:ext cx="1071570" cy="857256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9" action="ppaction://hlinksldjump"/>
              </a:rPr>
              <a:t>30</a:t>
            </a:r>
            <a:endParaRPr lang="ru-RU" sz="3600" b="1" dirty="0"/>
          </a:p>
        </p:txBody>
      </p:sp>
      <p:sp>
        <p:nvSpPr>
          <p:cNvPr id="14" name="Шестиугольник 13"/>
          <p:cNvSpPr/>
          <p:nvPr/>
        </p:nvSpPr>
        <p:spPr>
          <a:xfrm>
            <a:off x="4714876" y="2000240"/>
            <a:ext cx="1071570" cy="857256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0" action="ppaction://hlinksldjump"/>
              </a:rPr>
              <a:t>30</a:t>
            </a:r>
            <a:endParaRPr lang="ru-RU" sz="3600" b="1" dirty="0"/>
          </a:p>
        </p:txBody>
      </p:sp>
      <p:sp>
        <p:nvSpPr>
          <p:cNvPr id="15" name="Шестиугольник 14"/>
          <p:cNvSpPr/>
          <p:nvPr/>
        </p:nvSpPr>
        <p:spPr>
          <a:xfrm>
            <a:off x="4714876" y="3286124"/>
            <a:ext cx="1071570" cy="857256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1" action="ppaction://hlinksldjump"/>
              </a:rPr>
              <a:t>30</a:t>
            </a:r>
            <a:endParaRPr lang="ru-RU" sz="3600" b="1" dirty="0"/>
          </a:p>
        </p:txBody>
      </p:sp>
      <p:sp>
        <p:nvSpPr>
          <p:cNvPr id="16" name="Шестиугольник 15"/>
          <p:cNvSpPr/>
          <p:nvPr/>
        </p:nvSpPr>
        <p:spPr>
          <a:xfrm>
            <a:off x="4714876" y="4500570"/>
            <a:ext cx="1071570" cy="857256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2" action="ppaction://hlinksldjump"/>
              </a:rPr>
              <a:t>30</a:t>
            </a:r>
            <a:endParaRPr lang="ru-RU" sz="3600" b="1" dirty="0"/>
          </a:p>
        </p:txBody>
      </p:sp>
      <p:sp>
        <p:nvSpPr>
          <p:cNvPr id="18" name="Шестиугольник 17"/>
          <p:cNvSpPr/>
          <p:nvPr/>
        </p:nvSpPr>
        <p:spPr>
          <a:xfrm>
            <a:off x="6000760" y="571480"/>
            <a:ext cx="1071570" cy="857256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3" action="ppaction://hlinksldjump"/>
              </a:rPr>
              <a:t>40</a:t>
            </a:r>
            <a:endParaRPr lang="ru-RU" sz="3600" b="1" dirty="0"/>
          </a:p>
        </p:txBody>
      </p:sp>
      <p:sp>
        <p:nvSpPr>
          <p:cNvPr id="19" name="Шестиугольник 18"/>
          <p:cNvSpPr/>
          <p:nvPr/>
        </p:nvSpPr>
        <p:spPr>
          <a:xfrm>
            <a:off x="6000760" y="2000240"/>
            <a:ext cx="1071570" cy="857256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4" action="ppaction://hlinksldjump"/>
              </a:rPr>
              <a:t>40</a:t>
            </a:r>
            <a:endParaRPr lang="ru-RU" sz="3600" b="1" dirty="0"/>
          </a:p>
        </p:txBody>
      </p:sp>
      <p:sp>
        <p:nvSpPr>
          <p:cNvPr id="20" name="Шестиугольник 19"/>
          <p:cNvSpPr/>
          <p:nvPr/>
        </p:nvSpPr>
        <p:spPr>
          <a:xfrm>
            <a:off x="6072198" y="3286124"/>
            <a:ext cx="1071570" cy="857256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5" action="ppaction://hlinksldjump"/>
              </a:rPr>
              <a:t>40</a:t>
            </a:r>
            <a:endParaRPr lang="ru-RU" sz="3600" b="1" dirty="0"/>
          </a:p>
        </p:txBody>
      </p:sp>
      <p:sp>
        <p:nvSpPr>
          <p:cNvPr id="21" name="Шестиугольник 20"/>
          <p:cNvSpPr/>
          <p:nvPr/>
        </p:nvSpPr>
        <p:spPr>
          <a:xfrm>
            <a:off x="6072198" y="4500570"/>
            <a:ext cx="1071570" cy="857256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6" action="ppaction://hlinksldjump"/>
              </a:rPr>
              <a:t>40</a:t>
            </a:r>
            <a:endParaRPr lang="ru-RU" sz="3600" b="1" dirty="0"/>
          </a:p>
        </p:txBody>
      </p:sp>
      <p:sp>
        <p:nvSpPr>
          <p:cNvPr id="23" name="Шестиугольник 22"/>
          <p:cNvSpPr/>
          <p:nvPr/>
        </p:nvSpPr>
        <p:spPr>
          <a:xfrm>
            <a:off x="7358082" y="571480"/>
            <a:ext cx="1071570" cy="857256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7" action="ppaction://hlinksldjump"/>
              </a:rPr>
              <a:t>50</a:t>
            </a:r>
            <a:endParaRPr lang="ru-RU" sz="3600" b="1" dirty="0"/>
          </a:p>
        </p:txBody>
      </p:sp>
      <p:sp>
        <p:nvSpPr>
          <p:cNvPr id="24" name="Шестиугольник 23"/>
          <p:cNvSpPr/>
          <p:nvPr/>
        </p:nvSpPr>
        <p:spPr>
          <a:xfrm>
            <a:off x="7429520" y="2000240"/>
            <a:ext cx="1071570" cy="857256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8" action="ppaction://hlinksldjump"/>
              </a:rPr>
              <a:t>50</a:t>
            </a:r>
            <a:endParaRPr lang="ru-RU" sz="3600" b="1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7500958" y="3286124"/>
            <a:ext cx="1071570" cy="857256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9" action="ppaction://hlinksldjump"/>
              </a:rPr>
              <a:t>50</a:t>
            </a:r>
            <a:endParaRPr lang="ru-RU" sz="3600" b="1" dirty="0"/>
          </a:p>
        </p:txBody>
      </p:sp>
      <p:sp>
        <p:nvSpPr>
          <p:cNvPr id="26" name="Шестиугольник 25"/>
          <p:cNvSpPr/>
          <p:nvPr/>
        </p:nvSpPr>
        <p:spPr>
          <a:xfrm>
            <a:off x="7500958" y="4500570"/>
            <a:ext cx="1071570" cy="857256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20" action="ppaction://hlinksldjump"/>
              </a:rPr>
              <a:t>50</a:t>
            </a:r>
            <a:endParaRPr lang="ru-RU" sz="3600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C00000"/>
                </a:solidFill>
              </a:rPr>
              <a:t>Звери-рекордсмены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50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500174"/>
            <a:ext cx="61670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Самое большое стадо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млекопитающих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714348" y="0"/>
            <a:ext cx="7572428" cy="5348251"/>
            <a:chOff x="714348" y="142852"/>
            <a:chExt cx="7572428" cy="534825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14348" y="3429000"/>
              <a:ext cx="7572428" cy="20621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/>
                <a:t>Стадо газелей достигает численности до 100млн. животных. Рассказывают, что одно такое стадо было шириной 24 км. и тянулось на 150км.</a:t>
              </a:r>
              <a:endParaRPr lang="ru-RU" sz="3200" dirty="0"/>
            </a:p>
          </p:txBody>
        </p:sp>
        <p:pic>
          <p:nvPicPr>
            <p:cNvPr id="7" name="Рисунок 6" descr="газели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214414" y="142852"/>
              <a:ext cx="5000628" cy="325331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C00000"/>
                </a:solidFill>
              </a:rPr>
              <a:t>Фауна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10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1500174"/>
            <a:ext cx="4592924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коровы – отел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кошки – окот,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свиньи – …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214414" y="1214422"/>
            <a:ext cx="5715040" cy="4018020"/>
            <a:chOff x="1643042" y="1071546"/>
            <a:chExt cx="5072098" cy="367865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643042" y="4214818"/>
              <a:ext cx="5072098" cy="53538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/>
                <a:t>У свиньи опорос</a:t>
              </a:r>
              <a:endParaRPr lang="ru-RU" sz="3200" dirty="0"/>
            </a:p>
          </p:txBody>
        </p:sp>
        <p:pic>
          <p:nvPicPr>
            <p:cNvPr id="7" name="Рисунок 6" descr="порос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357422" y="1071546"/>
              <a:ext cx="3824044" cy="2869506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Фауна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20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428736"/>
            <a:ext cx="7201010" cy="255454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Они единственные 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млекопитающих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способны летать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 посторонней помощи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571472" y="285728"/>
            <a:ext cx="7572428" cy="5498750"/>
            <a:chOff x="571472" y="285728"/>
            <a:chExt cx="7572428" cy="549875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71472" y="4214818"/>
              <a:ext cx="7572428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/>
                <a:t>Это рукокрылые – летучие мыши. Их существует почти 100 видов: нетопыри, вампиры, крыланы, ушаны</a:t>
              </a:r>
              <a:endParaRPr lang="ru-RU" sz="3200" dirty="0"/>
            </a:p>
          </p:txBody>
        </p:sp>
        <p:pic>
          <p:nvPicPr>
            <p:cNvPr id="7" name="Рисунок 6" descr="лет. мышь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857356" y="285728"/>
              <a:ext cx="5357850" cy="401838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Фауна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30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000240"/>
            <a:ext cx="6657592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Эту птицу учат петь,</a:t>
            </a:r>
          </a:p>
          <a:p>
            <a:pPr algn="ctr"/>
            <a:r>
              <a:rPr lang="ru-RU" sz="4000" b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посадив </a:t>
            </a:r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рядом соловья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571472" y="214290"/>
            <a:ext cx="7572428" cy="5228245"/>
            <a:chOff x="571472" y="214290"/>
            <a:chExt cx="7572428" cy="522824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71472" y="4857760"/>
              <a:ext cx="757242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/>
                <a:t>Канарейку </a:t>
              </a:r>
              <a:endParaRPr lang="ru-RU" sz="3200" dirty="0"/>
            </a:p>
          </p:txBody>
        </p:sp>
        <p:pic>
          <p:nvPicPr>
            <p:cNvPr id="7" name="Рисунок 6" descr="канарейка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4480" y="214290"/>
              <a:ext cx="5715000" cy="428625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Фауна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40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500174"/>
            <a:ext cx="8257389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Этого симпатичного зверька</a:t>
            </a:r>
          </a:p>
          <a:p>
            <a:pPr algn="ctr"/>
            <a:r>
              <a:rPr lang="ru-RU" sz="4000" b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можно </a:t>
            </a:r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назвать инженером – 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гидростроителем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928662" y="500042"/>
            <a:ext cx="7572428" cy="4720557"/>
            <a:chOff x="571472" y="357165"/>
            <a:chExt cx="7572428" cy="472055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71472" y="4000504"/>
              <a:ext cx="7572428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/>
                <a:t>Бобры сооружают не только норы, но и каналы, и многометровые плотины</a:t>
              </a:r>
              <a:endParaRPr lang="ru-RU" sz="3200" dirty="0"/>
            </a:p>
          </p:txBody>
        </p:sp>
        <p:pic>
          <p:nvPicPr>
            <p:cNvPr id="7" name="Рисунок 6" descr="бобры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7356" y="357165"/>
              <a:ext cx="4929222" cy="3520873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Фауна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50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500174"/>
            <a:ext cx="7715574" cy="255454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этим близким родствен-</a:t>
            </a:r>
          </a:p>
          <a:p>
            <a:pPr algn="ctr"/>
            <a:r>
              <a:rPr lang="ru-RU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ником</a:t>
            </a:r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ящерицы А.П. Чехов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сравнивал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господина Очумелова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42910" y="571480"/>
            <a:ext cx="7572428" cy="5013931"/>
            <a:chOff x="571472" y="500042"/>
            <a:chExt cx="7572428" cy="501393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71472" y="4929198"/>
              <a:ext cx="757242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/>
                <a:t>Хамелеон</a:t>
              </a:r>
              <a:endParaRPr lang="ru-RU" sz="3200" dirty="0"/>
            </a:p>
          </p:txBody>
        </p:sp>
        <p:pic>
          <p:nvPicPr>
            <p:cNvPr id="7" name="Рисунок 6" descr="хамелион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428860" y="500042"/>
              <a:ext cx="4240730" cy="420892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00642D"/>
                </a:solidFill>
              </a:rPr>
              <a:t>Флора</a:t>
            </a:r>
            <a:br>
              <a:rPr lang="ru-RU" sz="3200" b="1" dirty="0" smtClean="0">
                <a:solidFill>
                  <a:srgbClr val="00642D"/>
                </a:solidFill>
              </a:rPr>
            </a:br>
            <a:r>
              <a:rPr lang="ru-RU" sz="3200" b="1" dirty="0" smtClean="0">
                <a:solidFill>
                  <a:srgbClr val="00642D"/>
                </a:solidFill>
              </a:rPr>
              <a:t>10</a:t>
            </a:r>
            <a:endParaRPr lang="ru-RU" sz="3200" b="1" dirty="0">
              <a:solidFill>
                <a:srgbClr val="00642D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66" y="1844824"/>
            <a:ext cx="4755853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Брюки</a:t>
            </a:r>
            <a:r>
              <a:rPr lang="ru-RU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или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тропические плоды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000100" y="500042"/>
            <a:ext cx="7786742" cy="4929198"/>
            <a:chOff x="1000100" y="500042"/>
            <a:chExt cx="7786742" cy="492919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929058" y="4143380"/>
              <a:ext cx="485778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/>
                <a:t>Бананы </a:t>
              </a:r>
              <a:endParaRPr lang="ru-RU" sz="3200" dirty="0"/>
            </a:p>
          </p:txBody>
        </p:sp>
        <p:pic>
          <p:nvPicPr>
            <p:cNvPr id="7" name="Рисунок 6" descr="4b7f037ec937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000100" y="500042"/>
              <a:ext cx="3286132" cy="492919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85728"/>
            <a:ext cx="6396030" cy="11430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00642D"/>
                </a:solidFill>
              </a:rPr>
              <a:t>Флора</a:t>
            </a:r>
            <a:br>
              <a:rPr lang="ru-RU" sz="3200" b="1" dirty="0" smtClean="0">
                <a:solidFill>
                  <a:srgbClr val="00642D"/>
                </a:solidFill>
              </a:rPr>
            </a:br>
            <a:r>
              <a:rPr lang="ru-RU" sz="3200" b="1" dirty="0" smtClean="0">
                <a:solidFill>
                  <a:srgbClr val="00642D"/>
                </a:solidFill>
              </a:rPr>
              <a:t>20</a:t>
            </a:r>
            <a:endParaRPr lang="ru-RU" sz="3200" b="1" dirty="0">
              <a:solidFill>
                <a:srgbClr val="00642D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65862" y="1698318"/>
            <a:ext cx="6749476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Именно это дерево является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символом России.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473263" y="571480"/>
            <a:ext cx="7742074" cy="4981577"/>
            <a:chOff x="825176" y="857232"/>
            <a:chExt cx="7390162" cy="469582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357686" y="4286256"/>
              <a:ext cx="3857652" cy="5512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/>
                <a:t>Берёза</a:t>
              </a:r>
              <a:endParaRPr lang="ru-RU" sz="3200" dirty="0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176" y="857232"/>
              <a:ext cx="3302594" cy="4695825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00642D"/>
                </a:solidFill>
              </a:rPr>
              <a:t>Флора</a:t>
            </a:r>
            <a:br>
              <a:rPr lang="ru-RU" sz="3200" b="1" dirty="0" smtClean="0">
                <a:solidFill>
                  <a:srgbClr val="00642D"/>
                </a:solidFill>
              </a:rPr>
            </a:br>
            <a:r>
              <a:rPr lang="ru-RU" sz="3200" b="1" dirty="0" smtClean="0">
                <a:solidFill>
                  <a:srgbClr val="00642D"/>
                </a:solidFill>
              </a:rPr>
              <a:t>30</a:t>
            </a:r>
            <a:endParaRPr lang="ru-RU" sz="3200" b="1" dirty="0">
              <a:solidFill>
                <a:srgbClr val="00642D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571612"/>
            <a:ext cx="8388835" cy="255454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Этой крупной зеленой ягодой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лакомились еще египетские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фараоны, а в Россию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ее завезли в 17 веке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85720" y="642918"/>
            <a:ext cx="8215370" cy="5214950"/>
            <a:chOff x="214282" y="857232"/>
            <a:chExt cx="8215370" cy="450057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572000" y="4286256"/>
              <a:ext cx="3857652" cy="5046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/>
                <a:t>А</a:t>
              </a:r>
              <a:r>
                <a:rPr lang="ru-RU" sz="3200" dirty="0" smtClean="0"/>
                <a:t>рбуз</a:t>
              </a:r>
              <a:endParaRPr lang="ru-RU" sz="3200" dirty="0"/>
            </a:p>
          </p:txBody>
        </p:sp>
        <p:pic>
          <p:nvPicPr>
            <p:cNvPr id="7" name="Рисунок 6" descr="vattenmelo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282" y="857232"/>
              <a:ext cx="5317400" cy="450057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 smtClean="0">
                <a:solidFill>
                  <a:srgbClr val="00642D"/>
                </a:solidFill>
              </a:rPr>
              <a:t>Флора</a:t>
            </a:r>
            <a:br>
              <a:rPr lang="ru-RU" sz="4000" b="1" dirty="0" smtClean="0">
                <a:solidFill>
                  <a:srgbClr val="00642D"/>
                </a:solidFill>
              </a:rPr>
            </a:br>
            <a:r>
              <a:rPr lang="ru-RU" sz="3200" b="1" dirty="0" smtClean="0">
                <a:solidFill>
                  <a:srgbClr val="00642D"/>
                </a:solidFill>
              </a:rPr>
              <a:t>40</a:t>
            </a:r>
            <a:endParaRPr lang="ru-RU" sz="3200" b="1" dirty="0">
              <a:solidFill>
                <a:srgbClr val="00642D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500174"/>
            <a:ext cx="8246168" cy="317009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/>
              <a:t>Однолетнее травянистое </a:t>
            </a:r>
          </a:p>
          <a:p>
            <a:pPr algn="ctr"/>
            <a:r>
              <a:rPr lang="ru-RU" sz="4000" b="1" dirty="0" smtClean="0"/>
              <a:t>растение, высотой 2- 3 метра.</a:t>
            </a:r>
          </a:p>
          <a:p>
            <a:pPr algn="ctr"/>
            <a:r>
              <a:rPr lang="ru-RU" sz="4000" b="1" dirty="0" smtClean="0"/>
              <a:t> Ценная зерновая и </a:t>
            </a:r>
          </a:p>
          <a:p>
            <a:pPr algn="ctr"/>
            <a:r>
              <a:rPr lang="ru-RU" sz="4000" b="1" dirty="0" smtClean="0"/>
              <a:t>продовольственная культура</a:t>
            </a:r>
          </a:p>
          <a:p>
            <a:pPr algn="ctr"/>
            <a:r>
              <a:rPr lang="ru-RU" sz="4000" dirty="0" smtClean="0"/>
              <a:t> 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714348" y="285728"/>
            <a:ext cx="7786742" cy="5508208"/>
            <a:chOff x="714348" y="285728"/>
            <a:chExt cx="7786742" cy="550820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643306" y="4572008"/>
              <a:ext cx="485778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/>
                <a:t>Кукуруза</a:t>
              </a:r>
              <a:endParaRPr lang="ru-RU" sz="3200" dirty="0"/>
            </a:p>
          </p:txBody>
        </p:sp>
        <p:pic>
          <p:nvPicPr>
            <p:cNvPr id="7" name="Рисунок 6" descr="кукур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714348" y="285728"/>
              <a:ext cx="4025205" cy="550820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15423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6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раунд</a:t>
            </a:r>
            <a:endParaRPr lang="ru-RU" sz="6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500990" cy="1000132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b="1" dirty="0" smtClean="0">
                <a:solidFill>
                  <a:srgbClr val="00642D"/>
                </a:solidFill>
              </a:rPr>
              <a:t>Флора</a:t>
            </a:r>
            <a:br>
              <a:rPr lang="ru-RU" sz="3200" b="1" dirty="0" smtClean="0">
                <a:solidFill>
                  <a:srgbClr val="00642D"/>
                </a:solidFill>
              </a:rPr>
            </a:br>
            <a:r>
              <a:rPr lang="ru-RU" sz="3200" b="1" dirty="0" smtClean="0">
                <a:solidFill>
                  <a:srgbClr val="00642D"/>
                </a:solidFill>
              </a:rPr>
              <a:t>50</a:t>
            </a:r>
            <a:endParaRPr lang="ru-RU" sz="3200" b="1" dirty="0">
              <a:solidFill>
                <a:srgbClr val="00642D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285860"/>
            <a:ext cx="8991564" cy="378565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/>
              <a:t>Его называют сыном солнца и</a:t>
            </a:r>
          </a:p>
          <a:p>
            <a:pPr algn="ctr"/>
            <a:r>
              <a:rPr lang="ru-RU" sz="4000" b="1" dirty="0" smtClean="0"/>
              <a:t> воды. Растение теплолюбиво и </a:t>
            </a:r>
          </a:p>
          <a:p>
            <a:pPr algn="ctr"/>
            <a:r>
              <a:rPr lang="ru-RU" sz="4000" b="1" dirty="0" smtClean="0"/>
              <a:t>требует обилия влаги. Для </a:t>
            </a:r>
          </a:p>
          <a:p>
            <a:pPr algn="ctr"/>
            <a:r>
              <a:rPr lang="ru-RU" sz="4000" b="1" dirty="0" smtClean="0"/>
              <a:t>стран Азиатского континента</a:t>
            </a:r>
          </a:p>
          <a:p>
            <a:pPr algn="ctr"/>
            <a:r>
              <a:rPr lang="ru-RU" sz="4000" b="1" dirty="0" smtClean="0"/>
              <a:t> служит основным продуктом </a:t>
            </a:r>
          </a:p>
          <a:p>
            <a:pPr algn="ctr"/>
            <a:r>
              <a:rPr lang="ru-RU" sz="4000" b="1" dirty="0" smtClean="0"/>
              <a:t>питания.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714348" y="714356"/>
            <a:ext cx="6447430" cy="4942493"/>
            <a:chOff x="714348" y="714356"/>
            <a:chExt cx="6447430" cy="4942493"/>
          </a:xfrm>
        </p:grpSpPr>
        <p:pic>
          <p:nvPicPr>
            <p:cNvPr id="10" name="Рисунок 9" descr="рис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348" y="714356"/>
              <a:ext cx="6447430" cy="428628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2857488" y="5072074"/>
              <a:ext cx="371477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/>
                <a:t>Рис </a:t>
              </a:r>
              <a:endParaRPr lang="ru-RU" sz="3200" dirty="0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85728"/>
            <a:ext cx="496727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 smtClean="0">
                <a:solidFill>
                  <a:srgbClr val="00B0F0"/>
                </a:solidFill>
              </a:rPr>
              <a:t>Все о птицах</a:t>
            </a:r>
            <a:br>
              <a:rPr lang="ru-RU" sz="4000" b="1" dirty="0" smtClean="0">
                <a:solidFill>
                  <a:srgbClr val="00B0F0"/>
                </a:solidFill>
              </a:rPr>
            </a:br>
            <a:r>
              <a:rPr lang="ru-RU" sz="3200" b="1" dirty="0" smtClean="0">
                <a:solidFill>
                  <a:srgbClr val="00B0F0"/>
                </a:solidFill>
              </a:rPr>
              <a:t>10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571612"/>
            <a:ext cx="5849678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Эти птицы являются</a:t>
            </a:r>
          </a:p>
          <a:p>
            <a:pPr algn="ctr"/>
            <a:r>
              <a:rPr lang="ru-RU" sz="4000" b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санитарами </a:t>
            </a:r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леса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714348" y="285728"/>
            <a:ext cx="7429552" cy="5214974"/>
            <a:chOff x="714348" y="285728"/>
            <a:chExt cx="7429552" cy="521497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429124" y="4214818"/>
              <a:ext cx="371477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/>
                <a:t>Дятлы </a:t>
              </a:r>
              <a:endParaRPr lang="ru-RU" sz="3200" dirty="0"/>
            </a:p>
          </p:txBody>
        </p:sp>
        <p:pic>
          <p:nvPicPr>
            <p:cNvPr id="7" name="Рисунок 6" descr="stukachog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14348" y="285728"/>
              <a:ext cx="3500462" cy="521497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 smtClean="0">
                <a:solidFill>
                  <a:srgbClr val="00B0F0"/>
                </a:solidFill>
              </a:rPr>
              <a:t>Все о птицах</a:t>
            </a:r>
            <a:br>
              <a:rPr lang="ru-RU" sz="4000" b="1" dirty="0" smtClean="0">
                <a:solidFill>
                  <a:srgbClr val="00B0F0"/>
                </a:solidFill>
              </a:rPr>
            </a:br>
            <a:r>
              <a:rPr lang="ru-RU" sz="3200" b="1" dirty="0" smtClean="0">
                <a:solidFill>
                  <a:srgbClr val="00B0F0"/>
                </a:solidFill>
              </a:rPr>
              <a:t>20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714488"/>
            <a:ext cx="8137164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Очень крупная птица,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живущая рядом с человеком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42910" y="357166"/>
            <a:ext cx="7500990" cy="5238744"/>
            <a:chOff x="642910" y="357166"/>
            <a:chExt cx="7500990" cy="523874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143240" y="4214818"/>
              <a:ext cx="500066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/>
                <a:t>Аист</a:t>
              </a:r>
              <a:endParaRPr lang="ru-RU" sz="3200" dirty="0"/>
            </a:p>
          </p:txBody>
        </p:sp>
        <p:pic>
          <p:nvPicPr>
            <p:cNvPr id="7" name="Рисунок 6" descr="аист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642910" y="357166"/>
              <a:ext cx="3786214" cy="523874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 smtClean="0">
                <a:solidFill>
                  <a:srgbClr val="00B0F0"/>
                </a:solidFill>
              </a:rPr>
              <a:t>Все о птицах</a:t>
            </a:r>
            <a:br>
              <a:rPr lang="ru-RU" sz="4000" b="1" dirty="0" smtClean="0">
                <a:solidFill>
                  <a:srgbClr val="00B0F0"/>
                </a:solidFill>
              </a:rPr>
            </a:br>
            <a:r>
              <a:rPr lang="ru-RU" sz="3200" b="1" dirty="0" smtClean="0">
                <a:solidFill>
                  <a:srgbClr val="00B0F0"/>
                </a:solidFill>
              </a:rPr>
              <a:t>30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571612"/>
            <a:ext cx="6944529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 птица прячет голову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песок, почему?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500034" y="357166"/>
            <a:ext cx="7572428" cy="4934870"/>
            <a:chOff x="500034" y="357166"/>
            <a:chExt cx="7572428" cy="493487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00034" y="4214818"/>
              <a:ext cx="7572428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/>
                <a:t>Страус, опуская голову в горячий песок, ждет пока погибнут паразиты </a:t>
              </a:r>
              <a:endParaRPr lang="ru-RU" sz="3200" dirty="0"/>
            </a:p>
          </p:txBody>
        </p:sp>
        <p:pic>
          <p:nvPicPr>
            <p:cNvPr id="7" name="Рисунок 6" descr="untitled.bmp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785786" y="357166"/>
              <a:ext cx="3571900" cy="3864369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 smtClean="0">
                <a:solidFill>
                  <a:srgbClr val="00B0F0"/>
                </a:solidFill>
              </a:rPr>
              <a:t>Все о птицах</a:t>
            </a:r>
            <a:br>
              <a:rPr lang="ru-RU" sz="4000" b="1" dirty="0" smtClean="0">
                <a:solidFill>
                  <a:srgbClr val="00B0F0"/>
                </a:solidFill>
              </a:rPr>
            </a:br>
            <a:r>
              <a:rPr lang="ru-RU" sz="3200" b="1" dirty="0" smtClean="0">
                <a:solidFill>
                  <a:srgbClr val="00B0F0"/>
                </a:solidFill>
              </a:rPr>
              <a:t>40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571612"/>
            <a:ext cx="7553670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Этот близкий родственник</a:t>
            </a:r>
          </a:p>
          <a:p>
            <a:pPr algn="ctr"/>
            <a:r>
              <a:rPr lang="ru-RU" sz="4000" b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воробья </a:t>
            </a:r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выстилает свое</a:t>
            </a:r>
          </a:p>
          <a:p>
            <a:pPr algn="ctr"/>
            <a:r>
              <a:rPr lang="ru-RU" sz="4000" b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гнездо </a:t>
            </a:r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рыбьими костями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571472" y="571480"/>
            <a:ext cx="7572428" cy="4942493"/>
            <a:chOff x="571472" y="571480"/>
            <a:chExt cx="7572428" cy="494249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428860" y="4929198"/>
              <a:ext cx="571504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/>
                <a:t>Зимородок</a:t>
              </a:r>
              <a:endParaRPr lang="ru-RU" sz="3200" dirty="0"/>
            </a:p>
          </p:txBody>
        </p:sp>
        <p:pic>
          <p:nvPicPr>
            <p:cNvPr id="7" name="Рисунок 6" descr="зимородок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71472" y="571480"/>
              <a:ext cx="5268553" cy="4214842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 smtClean="0">
                <a:solidFill>
                  <a:srgbClr val="00B0F0"/>
                </a:solidFill>
              </a:rPr>
              <a:t>Все о птицах</a:t>
            </a:r>
            <a:br>
              <a:rPr lang="ru-RU" sz="4000" b="1" dirty="0" smtClean="0">
                <a:solidFill>
                  <a:srgbClr val="00B0F0"/>
                </a:solidFill>
              </a:rPr>
            </a:br>
            <a:r>
              <a:rPr lang="ru-RU" sz="3200" b="1" dirty="0" smtClean="0">
                <a:solidFill>
                  <a:srgbClr val="00B0F0"/>
                </a:solidFill>
              </a:rPr>
              <a:t>50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643050"/>
            <a:ext cx="7800533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этой птицы гнездо с 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искусственным подогревом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357158" y="285728"/>
            <a:ext cx="7572428" cy="5626379"/>
            <a:chOff x="571472" y="285728"/>
            <a:chExt cx="7572428" cy="562637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71472" y="3357562"/>
              <a:ext cx="7572428" cy="25545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/>
                <a:t>У курицы (дикой) с океанических островов. Она сгребает кучу из мусора в два человеческих роста и ждет, когда она загниет. Затем откладывает в теплую кучу яйца</a:t>
              </a:r>
              <a:endParaRPr lang="ru-RU" sz="3200" dirty="0"/>
            </a:p>
          </p:txBody>
        </p:sp>
        <p:pic>
          <p:nvPicPr>
            <p:cNvPr id="7" name="Рисунок 6" descr="дик. курица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071538" y="285728"/>
              <a:ext cx="2857520" cy="315221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 smtClean="0">
                <a:solidFill>
                  <a:srgbClr val="FF0000"/>
                </a:solidFill>
              </a:rPr>
              <a:t>Все о цветах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20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571612"/>
            <a:ext cx="7337266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/>
              <a:t>По  греческим сказаниям,</a:t>
            </a:r>
          </a:p>
          <a:p>
            <a:pPr algn="ctr"/>
            <a:r>
              <a:rPr lang="ru-RU" sz="4000" b="1" dirty="0" smtClean="0"/>
              <a:t> этот цветок является </a:t>
            </a:r>
          </a:p>
          <a:p>
            <a:pPr algn="ctr"/>
            <a:r>
              <a:rPr lang="ru-RU" sz="4000" b="1" dirty="0" smtClean="0"/>
              <a:t>цветком бога сна.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785786" y="500042"/>
            <a:ext cx="7358114" cy="5006990"/>
            <a:chOff x="785786" y="500042"/>
            <a:chExt cx="7358114" cy="500699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786446" y="4214818"/>
              <a:ext cx="235745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/>
                <a:t>Мак</a:t>
              </a:r>
              <a:endParaRPr lang="ru-RU" sz="3200" dirty="0"/>
            </a:p>
          </p:txBody>
        </p:sp>
        <p:pic>
          <p:nvPicPr>
            <p:cNvPr id="8" name="Рисунок 7" descr="маки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5786" y="500042"/>
              <a:ext cx="5550986" cy="500699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Все о цветах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30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428736"/>
            <a:ext cx="8077853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Именно этим цветком </a:t>
            </a:r>
          </a:p>
          <a:p>
            <a:pPr algn="ctr"/>
            <a:r>
              <a:rPr lang="ru-RU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Мария-Антуанетта</a:t>
            </a:r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украсила</a:t>
            </a:r>
          </a:p>
          <a:p>
            <a:pPr algn="ctr"/>
            <a:r>
              <a:rPr lang="ru-RU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наряд для бала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7"/>
          <p:cNvGrpSpPr/>
          <p:nvPr/>
        </p:nvGrpSpPr>
        <p:grpSpPr>
          <a:xfrm>
            <a:off x="642910" y="1500174"/>
            <a:ext cx="7601497" cy="4357678"/>
            <a:chOff x="642910" y="142852"/>
            <a:chExt cx="8118104" cy="5715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143504" y="4000504"/>
              <a:ext cx="3617510" cy="14127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/>
                <a:t>Картофельными цветками</a:t>
              </a:r>
              <a:endParaRPr lang="ru-RU" sz="3200" dirty="0"/>
            </a:p>
          </p:txBody>
        </p:sp>
        <p:pic>
          <p:nvPicPr>
            <p:cNvPr id="7" name="Рисунок 6" descr="2.bmp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42910" y="142852"/>
              <a:ext cx="4286250" cy="571500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5583" y="1905000"/>
            <a:ext cx="6553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Helvetica Neue"/>
              </a:rPr>
              <a:t>В Китае этот цветок — символ долголетия и любви, а в Японии — олицетворение застенчивости. В Пакистане, Иране, Индии — это символ неуклюжести и глупой гордости. Назовите имя цветка. 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605999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FF0000"/>
                </a:solidFill>
              </a:rPr>
              <a:t>Все о цветах 40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43600"/>
            <a:ext cx="944563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vsegda-pomnim.com/uploads/posts/2022-04/1649692960_122-vsegda-pomnim-com-p-pole-pionov-foto-1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05822"/>
            <a:ext cx="5334000" cy="372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5486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ПИОН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170698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676400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Helvetica Neue"/>
              </a:rPr>
              <a:t> </a:t>
            </a:r>
            <a:r>
              <a:rPr lang="ru-RU" sz="3200" b="1" dirty="0">
                <a:solidFill>
                  <a:srgbClr val="000000"/>
                </a:solidFill>
                <a:latin typeface="Helvetica Neue"/>
              </a:rPr>
              <a:t>Праздник какого цветка каждый год отмечают в феврале во французском городе Канны? 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8382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3600" b="1" dirty="0">
                <a:solidFill>
                  <a:srgbClr val="FF0000"/>
                </a:solidFill>
              </a:rPr>
              <a:t>Все о цветах </a:t>
            </a:r>
            <a:r>
              <a:rPr lang="ru-RU" sz="3600" b="1" dirty="0" smtClean="0">
                <a:solidFill>
                  <a:srgbClr val="FF0000"/>
                </a:solidFill>
              </a:rPr>
              <a:t>50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17565"/>
            <a:ext cx="4784271" cy="334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5410200"/>
            <a:ext cx="4212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Мимозы</a:t>
            </a:r>
            <a:endParaRPr lang="ru-RU" sz="3200" b="1" dirty="0"/>
          </a:p>
        </p:txBody>
      </p:sp>
      <p:pic>
        <p:nvPicPr>
          <p:cNvPr id="205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63" y="5867400"/>
            <a:ext cx="9445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5754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60" y="285726"/>
          <a:ext cx="8358246" cy="632537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393041"/>
                <a:gridCol w="1393041"/>
                <a:gridCol w="1393041"/>
                <a:gridCol w="1393041"/>
                <a:gridCol w="1393041"/>
                <a:gridCol w="1393041"/>
              </a:tblGrid>
              <a:tr h="1423721">
                <a:tc>
                  <a:txBody>
                    <a:bodyPr/>
                    <a:lstStyle/>
                    <a:p>
                      <a:r>
                        <a:rPr lang="ru-RU" dirty="0" smtClean="0"/>
                        <a:t>Птицы  рекордсмены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</a:tr>
              <a:tr h="1423721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Растения рекордсмены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</a:tr>
              <a:tr h="1262813">
                <a:tc>
                  <a:txBody>
                    <a:bodyPr/>
                    <a:lstStyle/>
                    <a:p>
                      <a:r>
                        <a:rPr lang="ru-RU" dirty="0" smtClean="0"/>
                        <a:t>Рептилии рекордсмены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</a:tr>
              <a:tr h="1176159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Насеко-мые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err="1" smtClean="0"/>
                        <a:t>ре-кордсмены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/>
                    </a:p>
                  </a:txBody>
                  <a:tcPr/>
                </a:tc>
              </a:tr>
              <a:tr h="1026404">
                <a:tc>
                  <a:txBody>
                    <a:bodyPr/>
                    <a:lstStyle/>
                    <a:p>
                      <a:r>
                        <a:rPr lang="ru-RU" dirty="0" smtClean="0"/>
                        <a:t>Звери рекордсмены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000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Шестиугольник 4"/>
          <p:cNvSpPr/>
          <p:nvPr/>
        </p:nvSpPr>
        <p:spPr>
          <a:xfrm>
            <a:off x="1857356" y="500042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2" action="ppaction://hlinksldjump"/>
              </a:rPr>
              <a:t>10</a:t>
            </a:r>
            <a:endParaRPr lang="ru-RU" sz="3600" b="1" dirty="0"/>
          </a:p>
        </p:txBody>
      </p:sp>
      <p:sp>
        <p:nvSpPr>
          <p:cNvPr id="6" name="Шестиугольник 5"/>
          <p:cNvSpPr/>
          <p:nvPr/>
        </p:nvSpPr>
        <p:spPr>
          <a:xfrm>
            <a:off x="1857356" y="1928802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3" action="ppaction://hlinksldjump"/>
              </a:rPr>
              <a:t>10</a:t>
            </a:r>
            <a:endParaRPr lang="ru-RU" sz="3600" b="1" dirty="0"/>
          </a:p>
        </p:txBody>
      </p:sp>
      <p:sp>
        <p:nvSpPr>
          <p:cNvPr id="7" name="Шестиугольник 6"/>
          <p:cNvSpPr/>
          <p:nvPr/>
        </p:nvSpPr>
        <p:spPr>
          <a:xfrm>
            <a:off x="1928794" y="5715016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4" action="ppaction://hlinksldjump"/>
              </a:rPr>
              <a:t>10</a:t>
            </a:r>
            <a:endParaRPr lang="ru-RU" sz="3600" b="1" dirty="0"/>
          </a:p>
        </p:txBody>
      </p:sp>
      <p:sp>
        <p:nvSpPr>
          <p:cNvPr id="8" name="Шестиугольник 7"/>
          <p:cNvSpPr/>
          <p:nvPr/>
        </p:nvSpPr>
        <p:spPr>
          <a:xfrm>
            <a:off x="1928794" y="4572008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5" action="ppaction://hlinksldjump"/>
              </a:rPr>
              <a:t>10</a:t>
            </a:r>
            <a:endParaRPr lang="ru-RU" sz="3600" b="1" dirty="0"/>
          </a:p>
        </p:txBody>
      </p:sp>
      <p:sp>
        <p:nvSpPr>
          <p:cNvPr id="9" name="Шестиугольник 8"/>
          <p:cNvSpPr/>
          <p:nvPr/>
        </p:nvSpPr>
        <p:spPr>
          <a:xfrm>
            <a:off x="1928794" y="3214686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6" action="ppaction://hlinksldjump"/>
              </a:rPr>
              <a:t>10</a:t>
            </a:r>
            <a:endParaRPr lang="ru-RU" sz="3600" b="1" dirty="0"/>
          </a:p>
        </p:txBody>
      </p:sp>
      <p:sp>
        <p:nvSpPr>
          <p:cNvPr id="10" name="Шестиугольник 9"/>
          <p:cNvSpPr/>
          <p:nvPr/>
        </p:nvSpPr>
        <p:spPr>
          <a:xfrm>
            <a:off x="3214678" y="500042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7" action="ppaction://hlinksldjump"/>
              </a:rPr>
              <a:t>20</a:t>
            </a:r>
            <a:endParaRPr lang="ru-RU" sz="3600" b="1" dirty="0"/>
          </a:p>
        </p:txBody>
      </p:sp>
      <p:sp>
        <p:nvSpPr>
          <p:cNvPr id="11" name="Шестиугольник 10"/>
          <p:cNvSpPr/>
          <p:nvPr/>
        </p:nvSpPr>
        <p:spPr>
          <a:xfrm>
            <a:off x="3214678" y="1928802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8" action="ppaction://hlinksldjump"/>
              </a:rPr>
              <a:t>20</a:t>
            </a:r>
            <a:endParaRPr lang="ru-RU" sz="3600" b="1" dirty="0"/>
          </a:p>
        </p:txBody>
      </p:sp>
      <p:sp>
        <p:nvSpPr>
          <p:cNvPr id="12" name="Шестиугольник 11"/>
          <p:cNvSpPr/>
          <p:nvPr/>
        </p:nvSpPr>
        <p:spPr>
          <a:xfrm>
            <a:off x="3286116" y="3286124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9" action="ppaction://hlinksldjump"/>
              </a:rPr>
              <a:t>20</a:t>
            </a:r>
            <a:endParaRPr lang="ru-RU" sz="3600" b="1" dirty="0"/>
          </a:p>
        </p:txBody>
      </p:sp>
      <p:sp>
        <p:nvSpPr>
          <p:cNvPr id="13" name="Шестиугольник 12"/>
          <p:cNvSpPr/>
          <p:nvPr/>
        </p:nvSpPr>
        <p:spPr>
          <a:xfrm>
            <a:off x="3357554" y="4572008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0" action="ppaction://hlinksldjump"/>
              </a:rPr>
              <a:t>20</a:t>
            </a:r>
            <a:endParaRPr lang="ru-RU" sz="3600" b="1" dirty="0"/>
          </a:p>
        </p:txBody>
      </p:sp>
      <p:sp>
        <p:nvSpPr>
          <p:cNvPr id="14" name="Шестиугольник 13"/>
          <p:cNvSpPr/>
          <p:nvPr/>
        </p:nvSpPr>
        <p:spPr>
          <a:xfrm>
            <a:off x="3357554" y="5643578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1" action="ppaction://hlinksldjump"/>
              </a:rPr>
              <a:t>20</a:t>
            </a:r>
            <a:endParaRPr lang="ru-RU" sz="3600" b="1" dirty="0"/>
          </a:p>
        </p:txBody>
      </p:sp>
      <p:sp>
        <p:nvSpPr>
          <p:cNvPr id="15" name="Шестиугольник 14"/>
          <p:cNvSpPr/>
          <p:nvPr/>
        </p:nvSpPr>
        <p:spPr>
          <a:xfrm>
            <a:off x="4572000" y="571480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2" action="ppaction://hlinksldjump"/>
              </a:rPr>
              <a:t>30</a:t>
            </a:r>
            <a:endParaRPr lang="ru-RU" sz="3600" b="1" dirty="0"/>
          </a:p>
        </p:txBody>
      </p:sp>
      <p:sp>
        <p:nvSpPr>
          <p:cNvPr id="16" name="Шестиугольник 15"/>
          <p:cNvSpPr/>
          <p:nvPr/>
        </p:nvSpPr>
        <p:spPr>
          <a:xfrm>
            <a:off x="4714876" y="2000240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3" action="ppaction://hlinksldjump"/>
              </a:rPr>
              <a:t>30</a:t>
            </a:r>
            <a:endParaRPr lang="ru-RU" sz="3600" b="1" dirty="0"/>
          </a:p>
        </p:txBody>
      </p:sp>
      <p:sp>
        <p:nvSpPr>
          <p:cNvPr id="17" name="Шестиугольник 16"/>
          <p:cNvSpPr/>
          <p:nvPr/>
        </p:nvSpPr>
        <p:spPr>
          <a:xfrm>
            <a:off x="4714876" y="3286124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4" action="ppaction://hlinksldjump"/>
              </a:rPr>
              <a:t>30</a:t>
            </a:r>
            <a:endParaRPr lang="ru-RU" sz="3600" b="1" dirty="0"/>
          </a:p>
        </p:txBody>
      </p:sp>
      <p:sp>
        <p:nvSpPr>
          <p:cNvPr id="18" name="Шестиугольник 17"/>
          <p:cNvSpPr/>
          <p:nvPr/>
        </p:nvSpPr>
        <p:spPr>
          <a:xfrm>
            <a:off x="4714876" y="4500570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5" action="ppaction://hlinksldjump"/>
              </a:rPr>
              <a:t>30</a:t>
            </a:r>
            <a:endParaRPr lang="ru-RU" sz="3600" b="1" dirty="0"/>
          </a:p>
        </p:txBody>
      </p:sp>
      <p:sp>
        <p:nvSpPr>
          <p:cNvPr id="19" name="Шестиугольник 18"/>
          <p:cNvSpPr/>
          <p:nvPr/>
        </p:nvSpPr>
        <p:spPr>
          <a:xfrm>
            <a:off x="4786314" y="5643578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6" action="ppaction://hlinksldjump"/>
              </a:rPr>
              <a:t>30</a:t>
            </a:r>
            <a:endParaRPr lang="ru-RU" sz="3600" b="1" dirty="0"/>
          </a:p>
        </p:txBody>
      </p:sp>
      <p:sp>
        <p:nvSpPr>
          <p:cNvPr id="20" name="Шестиугольник 19"/>
          <p:cNvSpPr/>
          <p:nvPr/>
        </p:nvSpPr>
        <p:spPr>
          <a:xfrm>
            <a:off x="6000760" y="571480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7" action="ppaction://hlinksldjump"/>
              </a:rPr>
              <a:t>40</a:t>
            </a:r>
            <a:endParaRPr lang="ru-RU" sz="3600" b="1" dirty="0"/>
          </a:p>
        </p:txBody>
      </p:sp>
      <p:sp>
        <p:nvSpPr>
          <p:cNvPr id="21" name="Шестиугольник 20"/>
          <p:cNvSpPr/>
          <p:nvPr/>
        </p:nvSpPr>
        <p:spPr>
          <a:xfrm>
            <a:off x="6000760" y="2000240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8" action="ppaction://hlinksldjump"/>
              </a:rPr>
              <a:t>40</a:t>
            </a:r>
            <a:endParaRPr lang="ru-RU" sz="3600" b="1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6072198" y="3286124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19" action="ppaction://hlinksldjump"/>
              </a:rPr>
              <a:t>40</a:t>
            </a:r>
            <a:endParaRPr lang="ru-RU" sz="3600" b="1" dirty="0"/>
          </a:p>
        </p:txBody>
      </p:sp>
      <p:sp>
        <p:nvSpPr>
          <p:cNvPr id="23" name="Шестиугольник 22"/>
          <p:cNvSpPr/>
          <p:nvPr/>
        </p:nvSpPr>
        <p:spPr>
          <a:xfrm>
            <a:off x="6072198" y="4500570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20" action="ppaction://hlinksldjump"/>
              </a:rPr>
              <a:t>40</a:t>
            </a:r>
            <a:endParaRPr lang="ru-RU" sz="3600" b="1" dirty="0"/>
          </a:p>
        </p:txBody>
      </p:sp>
      <p:sp>
        <p:nvSpPr>
          <p:cNvPr id="24" name="Шестиугольник 23"/>
          <p:cNvSpPr/>
          <p:nvPr/>
        </p:nvSpPr>
        <p:spPr>
          <a:xfrm>
            <a:off x="6072198" y="5643578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21" action="ppaction://hlinksldjump"/>
              </a:rPr>
              <a:t>40</a:t>
            </a:r>
            <a:endParaRPr lang="ru-RU" sz="3600" b="1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7358082" y="571480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22" action="ppaction://hlinksldjump"/>
              </a:rPr>
              <a:t>50</a:t>
            </a:r>
            <a:endParaRPr lang="ru-RU" sz="3600" b="1" dirty="0"/>
          </a:p>
        </p:txBody>
      </p:sp>
      <p:sp>
        <p:nvSpPr>
          <p:cNvPr id="26" name="Шестиугольник 25"/>
          <p:cNvSpPr/>
          <p:nvPr/>
        </p:nvSpPr>
        <p:spPr>
          <a:xfrm>
            <a:off x="7429520" y="2000240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23" action="ppaction://hlinksldjump"/>
              </a:rPr>
              <a:t>50</a:t>
            </a:r>
            <a:endParaRPr lang="ru-RU" sz="3600" b="1" dirty="0"/>
          </a:p>
        </p:txBody>
      </p:sp>
      <p:sp>
        <p:nvSpPr>
          <p:cNvPr id="27" name="Шестиугольник 26"/>
          <p:cNvSpPr/>
          <p:nvPr/>
        </p:nvSpPr>
        <p:spPr>
          <a:xfrm>
            <a:off x="7500958" y="3286124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24" action="ppaction://hlinksldjump"/>
              </a:rPr>
              <a:t>50</a:t>
            </a:r>
            <a:endParaRPr lang="ru-RU" sz="3600" b="1" dirty="0"/>
          </a:p>
        </p:txBody>
      </p:sp>
      <p:sp>
        <p:nvSpPr>
          <p:cNvPr id="28" name="Шестиугольник 27"/>
          <p:cNvSpPr/>
          <p:nvPr/>
        </p:nvSpPr>
        <p:spPr>
          <a:xfrm>
            <a:off x="7500958" y="4500570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25" action="ppaction://hlinksldjump"/>
              </a:rPr>
              <a:t>50</a:t>
            </a:r>
            <a:endParaRPr lang="ru-RU" sz="3600" b="1" dirty="0"/>
          </a:p>
        </p:txBody>
      </p:sp>
      <p:sp>
        <p:nvSpPr>
          <p:cNvPr id="29" name="Шестиугольник 28"/>
          <p:cNvSpPr/>
          <p:nvPr/>
        </p:nvSpPr>
        <p:spPr>
          <a:xfrm>
            <a:off x="7500958" y="5643578"/>
            <a:ext cx="1071570" cy="857256"/>
          </a:xfrm>
          <a:prstGeom prst="hexagon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hlinkClick r:id="rId26" action="ppaction://hlinksldjump"/>
              </a:rPr>
              <a:t>50</a:t>
            </a:r>
            <a:endParaRPr lang="ru-RU" sz="3600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7030A0"/>
                </a:solidFill>
              </a:rPr>
              <a:t>Птицы-рекордсмены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10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1857364"/>
            <a:ext cx="477887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Самая крупная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водоплавающая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птица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215082"/>
            <a:ext cx="85725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785786" y="714356"/>
            <a:ext cx="7786742" cy="4872035"/>
            <a:chOff x="357158" y="557194"/>
            <a:chExt cx="8220044" cy="584636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57158" y="3929068"/>
              <a:ext cx="8220044" cy="24744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 smtClean="0"/>
                <a:t>Самая крупная водоплавающая птица –императорский пингвин. </a:t>
              </a:r>
            </a:p>
            <a:p>
              <a:pPr algn="ctr"/>
              <a:r>
                <a:rPr lang="ru-RU" sz="3200" dirty="0" smtClean="0"/>
                <a:t>Его рост – 1,2 метра, а размах грудных плавников -1,3м., а вес – 42,6 кг.</a:t>
              </a:r>
              <a:endParaRPr lang="ru-RU" sz="3200" dirty="0"/>
            </a:p>
          </p:txBody>
        </p:sp>
        <p:pic>
          <p:nvPicPr>
            <p:cNvPr id="8" name="Рисунок 7" descr="импер. пинг..jpg"/>
            <p:cNvPicPr>
              <a:picLocks noChangeAspect="1"/>
            </p:cNvPicPr>
            <p:nvPr/>
          </p:nvPicPr>
          <p:blipFill>
            <a:blip r:embed="rId3"/>
            <a:srcRect t="-2667"/>
            <a:stretch>
              <a:fillRect/>
            </a:stretch>
          </p:blipFill>
          <p:spPr>
            <a:xfrm>
              <a:off x="357158" y="557194"/>
              <a:ext cx="5541615" cy="330043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7030A0"/>
                </a:solidFill>
              </a:rPr>
              <a:t>Птицы-рекордсмены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20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2143116"/>
            <a:ext cx="46233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Самая крупная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птица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500034" y="1071546"/>
            <a:ext cx="7864244" cy="5111066"/>
            <a:chOff x="500034" y="1071546"/>
            <a:chExt cx="7864244" cy="511106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929058" y="2643182"/>
              <a:ext cx="4435220" cy="35394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/>
                <a:t>Самая крупная в мире птица – </a:t>
              </a:r>
            </a:p>
            <a:p>
              <a:pPr algn="ctr"/>
              <a:r>
                <a:rPr lang="ru-RU" sz="3200" dirty="0" smtClean="0"/>
                <a:t>страус, его рост почти 2,4 метра.</a:t>
              </a:r>
            </a:p>
            <a:p>
              <a:pPr algn="ctr"/>
              <a:r>
                <a:rPr lang="ru-RU" sz="3200" dirty="0" smtClean="0"/>
                <a:t>Рост некоторых особей – 2,7м.,</a:t>
              </a:r>
            </a:p>
            <a:p>
              <a:pPr algn="ctr"/>
              <a:r>
                <a:rPr lang="ru-RU" sz="3200" dirty="0" smtClean="0"/>
                <a:t>а вес до 156 кг.</a:t>
              </a:r>
              <a:endParaRPr lang="ru-RU" sz="3200" dirty="0"/>
            </a:p>
          </p:txBody>
        </p:sp>
        <p:pic>
          <p:nvPicPr>
            <p:cNvPr id="7" name="Рисунок 6" descr="страус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00034" y="1071546"/>
              <a:ext cx="3631132" cy="4214842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Птицы-рекордсмены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30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857364"/>
            <a:ext cx="726032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Самая быстролетающая 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птица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285852" y="918645"/>
            <a:ext cx="7181383" cy="4781896"/>
            <a:chOff x="1316468" y="1305344"/>
            <a:chExt cx="7617652" cy="449723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005030" y="1305344"/>
              <a:ext cx="3929090" cy="42549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/>
                <a:t>Сокол-сапсан, падая с большой высоты, развивает скорость до 250км/ч. В горизонтальном полете стриж развивает скорость до 171 км/ч.</a:t>
              </a:r>
              <a:endParaRPr lang="ru-RU" sz="3200" dirty="0"/>
            </a:p>
          </p:txBody>
        </p:sp>
        <p:pic>
          <p:nvPicPr>
            <p:cNvPr id="7" name="Рисунок 6" descr="сокол сапсан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6468" y="1516328"/>
              <a:ext cx="3448050" cy="428625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814" y="626258"/>
            <a:ext cx="6347714" cy="13208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7030A0"/>
                </a:solidFill>
              </a:rPr>
              <a:t>Птицы-рекордсмены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40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857364"/>
            <a:ext cx="739176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этой птицы самый </a:t>
            </a:r>
          </a:p>
          <a:p>
            <a:pPr algn="ctr"/>
            <a:r>
              <a:rPr lang="ru-RU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большой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размах крыльев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428596" y="6072206"/>
            <a:ext cx="92869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071538" y="928670"/>
            <a:ext cx="7286676" cy="4833950"/>
            <a:chOff x="1071538" y="285728"/>
            <a:chExt cx="7286676" cy="483395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161197" y="1357298"/>
              <a:ext cx="3197017" cy="25545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200" dirty="0" smtClean="0"/>
                <a:t>Размах крыльев странствующего альбатроса достигает 3,7 метров</a:t>
              </a:r>
              <a:endParaRPr lang="ru-RU" sz="3200" dirty="0"/>
            </a:p>
          </p:txBody>
        </p:sp>
        <p:pic>
          <p:nvPicPr>
            <p:cNvPr id="7" name="Рисунок 6" descr="альбатрос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071538" y="285728"/>
              <a:ext cx="4018221" cy="483395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adug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Raduga</Template>
  <TotalTime>921</TotalTime>
  <Words>1001</Words>
  <Application>Microsoft Office PowerPoint</Application>
  <PresentationFormat>Экран (4:3)</PresentationFormat>
  <Paragraphs>266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49</vt:i4>
      </vt:variant>
    </vt:vector>
  </HeadingPairs>
  <TitlesOfParts>
    <vt:vector size="58" baseType="lpstr">
      <vt:lpstr>Arial</vt:lpstr>
      <vt:lpstr>Arial Black</vt:lpstr>
      <vt:lpstr>Ariston</vt:lpstr>
      <vt:lpstr>Calibri</vt:lpstr>
      <vt:lpstr>Helvetica Neue</vt:lpstr>
      <vt:lpstr>Trebuchet MS</vt:lpstr>
      <vt:lpstr>Wingdings 3</vt:lpstr>
      <vt:lpstr>Raduga</vt:lpstr>
      <vt:lpstr>Грань</vt:lpstr>
      <vt:lpstr>Презентация PowerPoint</vt:lpstr>
      <vt:lpstr>Презентация PowerPoint</vt:lpstr>
      <vt:lpstr>Презентация PowerPoint</vt:lpstr>
      <vt:lpstr>II раунд</vt:lpstr>
      <vt:lpstr>Презентация PowerPoint</vt:lpstr>
      <vt:lpstr>Птицы-рекордсмены 10</vt:lpstr>
      <vt:lpstr>Птицы-рекордсмены 20</vt:lpstr>
      <vt:lpstr>Птицы-рекордсмены 30</vt:lpstr>
      <vt:lpstr>Птицы-рекордсмены 40</vt:lpstr>
      <vt:lpstr>Птицы-рекордсмены 50</vt:lpstr>
      <vt:lpstr>Растения-рекордсмены 10</vt:lpstr>
      <vt:lpstr>Растения-рекордсмены 20</vt:lpstr>
      <vt:lpstr>Растения-рекордсмены 30</vt:lpstr>
      <vt:lpstr>Растения-рекордсмены 40</vt:lpstr>
      <vt:lpstr>Растения-рекордсмены 50</vt:lpstr>
      <vt:lpstr>Рептилии-рекордсмены 10</vt:lpstr>
      <vt:lpstr>Рептилии-рекордсмены 20</vt:lpstr>
      <vt:lpstr>Рептилии-рекордсмены 30</vt:lpstr>
      <vt:lpstr>Рептилии-рекордсмены 4 0</vt:lpstr>
      <vt:lpstr>Рептилии-рекордсмены 50</vt:lpstr>
      <vt:lpstr>Насекомые-рекордсмены 10</vt:lpstr>
      <vt:lpstr>Насекомые-рекордсмены 20</vt:lpstr>
      <vt:lpstr>Насекомые-рекордсмены 30</vt:lpstr>
      <vt:lpstr>Насекомые-рекордсмены 40</vt:lpstr>
      <vt:lpstr>Насекомые-рекордсмены 50</vt:lpstr>
      <vt:lpstr>Звери-рекордсмены 10</vt:lpstr>
      <vt:lpstr>Звери-рекордсмены 20</vt:lpstr>
      <vt:lpstr>Звери-рекордсмены 30</vt:lpstr>
      <vt:lpstr>Звери-рекордсмены 40</vt:lpstr>
      <vt:lpstr>Звери-рекордсмены 50</vt:lpstr>
      <vt:lpstr>Фауна 10</vt:lpstr>
      <vt:lpstr>Фауна 20</vt:lpstr>
      <vt:lpstr>Фауна 30</vt:lpstr>
      <vt:lpstr>Фауна 40</vt:lpstr>
      <vt:lpstr>Фауна 50</vt:lpstr>
      <vt:lpstr>Флора 10</vt:lpstr>
      <vt:lpstr>Флора 20</vt:lpstr>
      <vt:lpstr>Флора 30</vt:lpstr>
      <vt:lpstr>Флора 40</vt:lpstr>
      <vt:lpstr>Флора 50</vt:lpstr>
      <vt:lpstr>Все о птицах 10</vt:lpstr>
      <vt:lpstr>Все о птицах 20</vt:lpstr>
      <vt:lpstr>Все о птицах 30</vt:lpstr>
      <vt:lpstr>Все о птицах 40</vt:lpstr>
      <vt:lpstr>Все о птицах 50</vt:lpstr>
      <vt:lpstr>Все о цветах 20</vt:lpstr>
      <vt:lpstr>Все о цветах 30</vt:lpstr>
      <vt:lpstr>Презентация PowerPoint</vt:lpstr>
      <vt:lpstr>Презентация PowerPoint</vt:lpstr>
    </vt:vector>
  </TitlesOfParts>
  <Company>Школа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Можно играть индивидуально или командами по 2-3 человека.  Игра состоит из 2-х раундов. I раунд – синий раунд «Самый, самый…» (живые организмы-рекордсмены) II раунд – черный раунд финальный раунд</dc:title>
  <dc:creator>География</dc:creator>
  <cp:lastModifiedBy>Точка Роста К-21</cp:lastModifiedBy>
  <cp:revision>103</cp:revision>
  <dcterms:created xsi:type="dcterms:W3CDTF">2010-10-27T06:41:08Z</dcterms:created>
  <dcterms:modified xsi:type="dcterms:W3CDTF">2023-03-22T08:13:55Z</dcterms:modified>
</cp:coreProperties>
</file>